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notesMasterIdLst>
    <p:notesMasterId r:id="rId34"/>
  </p:notesMasterIdLst>
  <p:handoutMasterIdLst>
    <p:handoutMasterId r:id="rId35"/>
  </p:handoutMasterIdLst>
  <p:sldIdLst>
    <p:sldId id="277" r:id="rId2"/>
    <p:sldId id="332" r:id="rId3"/>
    <p:sldId id="299" r:id="rId4"/>
    <p:sldId id="300" r:id="rId5"/>
    <p:sldId id="301" r:id="rId6"/>
    <p:sldId id="302" r:id="rId7"/>
    <p:sldId id="333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3" r:id="rId18"/>
    <p:sldId id="331" r:id="rId19"/>
    <p:sldId id="330" r:id="rId20"/>
    <p:sldId id="315" r:id="rId21"/>
    <p:sldId id="321" r:id="rId22"/>
    <p:sldId id="322" r:id="rId23"/>
    <p:sldId id="323" r:id="rId24"/>
    <p:sldId id="325" r:id="rId25"/>
    <p:sldId id="329" r:id="rId26"/>
    <p:sldId id="324" r:id="rId27"/>
    <p:sldId id="326" r:id="rId28"/>
    <p:sldId id="327" r:id="rId29"/>
    <p:sldId id="316" r:id="rId30"/>
    <p:sldId id="317" r:id="rId31"/>
    <p:sldId id="318" r:id="rId32"/>
    <p:sldId id="319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iversità di Firenze" id="{520D3306-1561-5743-87FC-F53F0B38378C}">
          <p14:sldIdLst>
            <p14:sldId id="277"/>
            <p14:sldId id="332"/>
            <p14:sldId id="299"/>
            <p14:sldId id="300"/>
            <p14:sldId id="301"/>
            <p14:sldId id="302"/>
            <p14:sldId id="333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3"/>
            <p14:sldId id="331"/>
            <p14:sldId id="330"/>
            <p14:sldId id="315"/>
            <p14:sldId id="321"/>
            <p14:sldId id="322"/>
            <p14:sldId id="323"/>
            <p14:sldId id="325"/>
            <p14:sldId id="329"/>
            <p14:sldId id="324"/>
            <p14:sldId id="326"/>
            <p14:sldId id="327"/>
            <p14:sldId id="316"/>
            <p14:sldId id="317"/>
            <p14:sldId id="318"/>
            <p14:sldId id="31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E51C6"/>
    <a:srgbClr val="1D2A4F"/>
    <a:srgbClr val="132A41"/>
    <a:srgbClr val="004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04085B-C7E5-4AE6-B49D-1ACEFC239E38}" v="12" dt="2026-05-05T12:21:01.330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Stile scuro 1 - Color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78" autoAdjust="0"/>
    <p:restoredTop sz="86521" autoAdjust="0"/>
  </p:normalViewPr>
  <p:slideViewPr>
    <p:cSldViewPr snapToGrid="0" snapToObjects="1">
      <p:cViewPr varScale="1">
        <p:scale>
          <a:sx n="82" d="100"/>
          <a:sy n="82" d="100"/>
        </p:scale>
        <p:origin x="945" y="3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fia Santisi" userId="fce3258a958eb9b3" providerId="LiveId" clId="{A072CB0F-6FB4-4A2F-B16C-A6F97685BC55}"/>
    <pc:docChg chg="undo redo custSel addSld delSld modSld modSection">
      <pc:chgData name="Sofia Santisi" userId="fce3258a958eb9b3" providerId="LiveId" clId="{A072CB0F-6FB4-4A2F-B16C-A6F97685BC55}" dt="2026-05-05T15:27:20.510" v="298" actId="113"/>
      <pc:docMkLst>
        <pc:docMk/>
      </pc:docMkLst>
      <pc:sldChg chg="modSp mod">
        <pc:chgData name="Sofia Santisi" userId="fce3258a958eb9b3" providerId="LiveId" clId="{A072CB0F-6FB4-4A2F-B16C-A6F97685BC55}" dt="2026-05-05T15:27:20.510" v="298" actId="113"/>
        <pc:sldMkLst>
          <pc:docMk/>
          <pc:sldMk cId="4065654247" sldId="277"/>
        </pc:sldMkLst>
        <pc:spChg chg="mod">
          <ac:chgData name="Sofia Santisi" userId="fce3258a958eb9b3" providerId="LiveId" clId="{A072CB0F-6FB4-4A2F-B16C-A6F97685BC55}" dt="2026-05-05T15:27:20.510" v="298" actId="113"/>
          <ac:spMkLst>
            <pc:docMk/>
            <pc:sldMk cId="4065654247" sldId="277"/>
            <ac:spMk id="3" creationId="{5CDB3CF5-37D5-60AD-4CD9-E4654F1A2CAE}"/>
          </ac:spMkLst>
        </pc:spChg>
      </pc:sldChg>
      <pc:sldChg chg="addSp modSp">
        <pc:chgData name="Sofia Santisi" userId="fce3258a958eb9b3" providerId="LiveId" clId="{A072CB0F-6FB4-4A2F-B16C-A6F97685BC55}" dt="2026-05-05T10:19:16.986" v="249" actId="1076"/>
        <pc:sldMkLst>
          <pc:docMk/>
          <pc:sldMk cId="2226631948" sldId="302"/>
        </pc:sldMkLst>
        <pc:picChg chg="add mod">
          <ac:chgData name="Sofia Santisi" userId="fce3258a958eb9b3" providerId="LiveId" clId="{A072CB0F-6FB4-4A2F-B16C-A6F97685BC55}" dt="2026-05-05T10:19:16.986" v="249" actId="1076"/>
          <ac:picMkLst>
            <pc:docMk/>
            <pc:sldMk cId="2226631948" sldId="302"/>
            <ac:picMk id="1026" creationId="{C00573F4-18C8-C5A0-6919-EC7D98810868}"/>
          </ac:picMkLst>
        </pc:picChg>
      </pc:sldChg>
      <pc:sldChg chg="addSp delSp modSp mod">
        <pc:chgData name="Sofia Santisi" userId="fce3258a958eb9b3" providerId="LiveId" clId="{A072CB0F-6FB4-4A2F-B16C-A6F97685BC55}" dt="2026-05-05T12:21:15.921" v="258" actId="1076"/>
        <pc:sldMkLst>
          <pc:docMk/>
          <pc:sldMk cId="2678962457" sldId="330"/>
        </pc:sldMkLst>
        <pc:spChg chg="mod">
          <ac:chgData name="Sofia Santisi" userId="fce3258a958eb9b3" providerId="LiveId" clId="{A072CB0F-6FB4-4A2F-B16C-A6F97685BC55}" dt="2026-05-05T12:21:04.970" v="252" actId="1076"/>
          <ac:spMkLst>
            <pc:docMk/>
            <pc:sldMk cId="2678962457" sldId="330"/>
            <ac:spMk id="6" creationId="{170113E3-FE11-16EE-8AAB-3005C780D364}"/>
          </ac:spMkLst>
        </pc:spChg>
        <pc:picChg chg="del">
          <ac:chgData name="Sofia Santisi" userId="fce3258a958eb9b3" providerId="LiveId" clId="{A072CB0F-6FB4-4A2F-B16C-A6F97685BC55}" dt="2026-05-05T12:20:58.303" v="250" actId="478"/>
          <ac:picMkLst>
            <pc:docMk/>
            <pc:sldMk cId="2678962457" sldId="330"/>
            <ac:picMk id="5" creationId="{57B9D45A-7862-ED08-E983-8BBFEBC1B000}"/>
          </ac:picMkLst>
        </pc:picChg>
        <pc:picChg chg="add mod">
          <ac:chgData name="Sofia Santisi" userId="fce3258a958eb9b3" providerId="LiveId" clId="{A072CB0F-6FB4-4A2F-B16C-A6F97685BC55}" dt="2026-05-05T12:21:15.921" v="258" actId="1076"/>
          <ac:picMkLst>
            <pc:docMk/>
            <pc:sldMk cId="2678962457" sldId="330"/>
            <ac:picMk id="7" creationId="{A189AE4B-748A-4EA5-25E0-BE4B30117A1F}"/>
          </ac:picMkLst>
        </pc:picChg>
      </pc:sldChg>
      <pc:sldChg chg="delSp modSp add mod">
        <pc:chgData name="Sofia Santisi" userId="fce3258a958eb9b3" providerId="LiveId" clId="{A072CB0F-6FB4-4A2F-B16C-A6F97685BC55}" dt="2026-04-29T16:13:25.250" v="244" actId="313"/>
        <pc:sldMkLst>
          <pc:docMk/>
          <pc:sldMk cId="3214355579" sldId="333"/>
        </pc:sldMkLst>
        <pc:spChg chg="mod">
          <ac:chgData name="Sofia Santisi" userId="fce3258a958eb9b3" providerId="LiveId" clId="{A072CB0F-6FB4-4A2F-B16C-A6F97685BC55}" dt="2026-04-29T16:10:17.669" v="218" actId="1076"/>
          <ac:spMkLst>
            <pc:docMk/>
            <pc:sldMk cId="3214355579" sldId="333"/>
            <ac:spMk id="4" creationId="{2CA4FB39-A7DC-0725-72C8-94AF30933B52}"/>
          </ac:spMkLst>
        </pc:spChg>
        <pc:spChg chg="mod">
          <ac:chgData name="Sofia Santisi" userId="fce3258a958eb9b3" providerId="LiveId" clId="{A072CB0F-6FB4-4A2F-B16C-A6F97685BC55}" dt="2026-04-29T16:13:25.250" v="244" actId="313"/>
          <ac:spMkLst>
            <pc:docMk/>
            <pc:sldMk cId="3214355579" sldId="333"/>
            <ac:spMk id="6" creationId="{8904EB55-2699-6CE7-4E3E-5C8FD715454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BE8E263-63B2-8F46-AB13-25ACC3A615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DA6859-990C-7C4C-BE71-DABC78436F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02513-12D4-7C45-A4B1-0A7A90C954B8}" type="datetimeFigureOut">
              <a:rPr lang="it-IT" smtClean="0"/>
              <a:t>05/05/2026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1D1BC25-3502-BF49-B8D6-A38595555E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D873EA4-7348-0245-AA8D-B2CBA2DCAB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8D0A8-37A5-BE4D-90A6-FB32B9A6C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9569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D7045-9255-E947-B6AE-7BFBA280817C}" type="datetimeFigureOut">
              <a:rPr lang="it-IT" smtClean="0"/>
              <a:t>05/05/2026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7D7B2-511C-5746-97D1-507EEDB38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156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4357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0D925-3F0A-9D21-FECC-38771F1B7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4FB9DC4-E456-938D-31D5-870EC86EEA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C900B4F-4B01-AB9D-B59E-61009C306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171E91-9705-7216-A595-0AFC280EA1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51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A96F1-9B63-8C14-21EC-F2DF648A6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6B24D0B-C014-3B2F-AE0A-6E1F4F469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CB305E5-0267-976A-BDD7-12E725573F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1BD2648-B9D4-9A1D-281A-7D42DA41E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9731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F9571-3C91-48E3-54B8-64AAF550B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A7C5A53-374D-8D05-4750-BE628D24C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C9E7A5D-0796-880D-0D1C-E850D691F8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9EC1878-2946-67CC-545A-98B6DF5DE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052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8A230-F118-B3ED-506A-29EA59916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36D4517-1051-525E-B8D8-F3FAFFF29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541AFD5-689E-EB3B-79EC-B27BC8921D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F7A8461-2DCC-5923-A8E3-1BF8B822C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029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84F58-FD09-CD97-4DF0-ABEA5055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733023B-95AA-27CF-1489-306F9A12D1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0064B8F-FABD-486A-CB9F-DE5B705C15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1522D45-3463-1328-5C40-1B1B5D8BB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768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D528-B905-B78C-52FF-3F897928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240AFE2-50DC-51A2-CD42-3F9DD9B122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98EC032-5634-C2FA-9148-F0918AC17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EFE1D54-0AC2-2269-74C3-553D4B9575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22137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22A7-5ADF-9EBE-CDAB-7B2324CA5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8776331-96FE-4C5C-D4D9-21473B9D21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578A1BE-2C24-093B-0A03-353639BFA2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A58D1FB-80CB-5A40-6951-E6B60AFFA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8449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644B2-8204-6DAA-B613-D5136AB32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6E9345E-298D-1925-2488-5C497EF61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5EB5AB2-2138-56E0-B0AA-5E020C874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D6639C6-B24D-8A52-14E9-D1D9DDEFE8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2705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15472-E3E8-448F-5F3A-79655E04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2FF8F2F-EBEF-5254-DEEE-0EADE661DE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A71D3C3-8114-4C97-3AF9-9B3B219EB5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B440866-2704-4D5E-79CD-3DFAE6E63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04325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D861C-76D7-FC0A-CC88-E3F3C2B6A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6BF5A1B-1DBE-2AE1-56A9-60938B2859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CE6F583-12CF-89B7-B18C-B08D7BB1D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E785FED-B47B-A737-824D-D38AC0C09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129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4F34C-93F2-19B2-E9EA-64BD9902E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90D0AA7-FA70-C349-B290-F62551F27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C5468BD-AF83-F58A-0E52-FD074498AB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396AF33-2715-D52C-BD18-C9C6CF07C3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77073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B0FD1-0487-5A5A-0C10-B922B1CB7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A21FB7E-D5F4-3D65-53C8-365612B7F8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018198B-E619-BAEB-BA65-A871BA98E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39B4AFA-5F6C-E84F-13B3-3D2B0E928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2427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37BA6-3397-E120-5805-C4AAC4967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AC6664C-D5DB-485E-189A-28CE9C4E9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797E0E2-1D57-BEED-492A-1592813C4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B4EB3D0-26CF-D75B-FCE1-D9D3F7EAD4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14866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393C3-6B00-B374-B3FC-95D9D8F34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814465E-1EE3-E6C7-D80D-F88214A383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AE05EB6-AEC9-B508-07FF-9674251612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BFAEF4-2633-8B69-DABB-34F102C2CE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41447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80038-1772-315C-6377-96050BF24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C674BC3-8470-0425-4431-DB4BAF81C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9CEFEE0-CAFF-5FDC-60F6-34EEA6AAB2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4DCD90B-6674-6D82-5B28-7F6F0BA66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037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88619-9752-9AE5-A2C0-986F3CC81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459BF35-F4BE-8F11-C0C0-F8F6F942AA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70EFC7D-F90E-0D0A-E3DD-A3F60BF2B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8A24C14-2A43-C1B8-50B9-69EE02F52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3246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B7A91-0FB0-2396-B90D-FAAE51DCD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00BFCEA-A91C-459F-38B0-5DE91F9DE7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1FD044F-B32E-A94E-3EE0-92D4B4CBA6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678AD61-D42E-2D40-08F6-9D4BD4CDF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363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D49FD-588B-5662-601B-E7790C530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3BE2402-A4D2-BB76-6430-F1379CC4F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0F31600-80A8-DEF1-9C83-B868D096F1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672ED92-848B-9F8A-FB41-7FFF39376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144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E9598-372C-C297-4340-FEA0010AE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5FA3587-FA15-6922-F97C-E04893C581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0C6573B-0F3B-1A23-5201-EF2CB16A7D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BDE924F-D1E9-DA99-F7DF-DAFDED91A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883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D0E4B-D8E6-407B-F27F-A143B46AA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5258A99-3341-E40A-F142-08E21FFF2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FFD0C14-22AB-BB8E-EE22-12BFE86BB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6A94C4-C260-9109-FCDC-1CA355E256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4547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22334-C6D3-AB2C-700F-79CB1AE65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312A2B1-E99E-B228-DB45-0E3B256B2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A65EA0B-A05E-7C1D-D297-EBB1E54022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2D82EBA-16BF-06C3-BBBB-27FF8068C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3442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11E29-A6C7-D216-B6F7-C78F3E716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9A7F18F-549E-5DAA-412D-0B88E6FFA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77CCB8A-F2C8-A7B1-1640-7BC245B26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BAB91D2-2EF0-F4EE-2B50-13D0EE106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537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erti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FE5A08F-DEC0-CE1D-72EE-478401B6064F}"/>
              </a:ext>
            </a:extLst>
          </p:cNvPr>
          <p:cNvSpPr>
            <a:spLocks/>
          </p:cNvSpPr>
          <p:nvPr userDrawn="1"/>
        </p:nvSpPr>
        <p:spPr>
          <a:xfrm>
            <a:off x="-175260" y="-76200"/>
            <a:ext cx="9319260" cy="5219701"/>
          </a:xfrm>
          <a:prstGeom prst="rect">
            <a:avLst/>
          </a:prstGeom>
          <a:solidFill>
            <a:srgbClr val="1D2A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8" name="Titolo 17">
            <a:extLst>
              <a:ext uri="{FF2B5EF4-FFF2-40B4-BE49-F238E27FC236}">
                <a16:creationId xmlns:a16="http://schemas.microsoft.com/office/drawing/2014/main" id="{CEFB5359-D527-5386-8780-AEC4E614A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301" y="1617760"/>
            <a:ext cx="7043738" cy="942899"/>
          </a:xfrm>
          <a:prstGeom prst="rect">
            <a:avLst/>
          </a:prstGeom>
        </p:spPr>
        <p:txBody>
          <a:bodyPr/>
          <a:lstStyle>
            <a:lvl1pPr>
              <a:defRPr sz="2625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 dirty="0"/>
              <a:t>Titolo della presentazione</a:t>
            </a:r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9E75C62D-ED0C-5FA1-3F80-6577C3AA3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7301" y="2608876"/>
            <a:ext cx="7043738" cy="728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75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2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2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2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25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it-IT" dirty="0"/>
              <a:t>Sottotitolo (eventuale)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455A2BEB-DFB3-565B-A85A-A341E3D26F31}"/>
              </a:ext>
            </a:extLst>
          </p:cNvPr>
          <p:cNvSpPr>
            <a:spLocks/>
          </p:cNvSpPr>
          <p:nvPr userDrawn="1"/>
        </p:nvSpPr>
        <p:spPr>
          <a:xfrm>
            <a:off x="0" y="4120161"/>
            <a:ext cx="5379244" cy="267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B488F2FC-ABE9-997E-599F-90E276F17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0950" y="4120162"/>
            <a:ext cx="4178299" cy="26789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500" b="1">
                <a:solidFill>
                  <a:srgbClr val="1D2A4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rgbClr val="004C7E"/>
                </a:solidFill>
              </a:defRPr>
            </a:lvl2pPr>
            <a:lvl3pPr>
              <a:defRPr>
                <a:solidFill>
                  <a:srgbClr val="004C7E"/>
                </a:solidFill>
              </a:defRPr>
            </a:lvl3pPr>
            <a:lvl4pPr>
              <a:defRPr>
                <a:solidFill>
                  <a:srgbClr val="004C7E"/>
                </a:solidFill>
              </a:defRPr>
            </a:lvl4pPr>
            <a:lvl5pPr>
              <a:defRPr>
                <a:solidFill>
                  <a:srgbClr val="004C7E"/>
                </a:solidFill>
              </a:defRPr>
            </a:lvl5pPr>
          </a:lstStyle>
          <a:p>
            <a:pPr lvl="0"/>
            <a:r>
              <a:rPr lang="it-IT" dirty="0"/>
              <a:t>Relatore: Verdana 20pt</a:t>
            </a:r>
          </a:p>
        </p:txBody>
      </p:sp>
      <p:sp>
        <p:nvSpPr>
          <p:cNvPr id="24" name="Segnaposto testo 22">
            <a:extLst>
              <a:ext uri="{FF2B5EF4-FFF2-40B4-BE49-F238E27FC236}">
                <a16:creationId xmlns:a16="http://schemas.microsoft.com/office/drawing/2014/main" id="{7E661FC8-9ABE-E7BC-00A3-B4CEDC9565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0949" y="4388052"/>
            <a:ext cx="4178299" cy="2678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rgbClr val="004C7E"/>
                </a:solidFill>
              </a:defRPr>
            </a:lvl2pPr>
            <a:lvl3pPr>
              <a:defRPr>
                <a:solidFill>
                  <a:srgbClr val="004C7E"/>
                </a:solidFill>
              </a:defRPr>
            </a:lvl3pPr>
            <a:lvl4pPr>
              <a:defRPr>
                <a:solidFill>
                  <a:srgbClr val="004C7E"/>
                </a:solidFill>
              </a:defRPr>
            </a:lvl4pPr>
            <a:lvl5pPr>
              <a:defRPr>
                <a:solidFill>
                  <a:srgbClr val="004C7E"/>
                </a:solidFill>
              </a:defRPr>
            </a:lvl5pPr>
          </a:lstStyle>
          <a:p>
            <a:pPr lvl="0"/>
            <a:r>
              <a:rPr lang="it-IT" dirty="0"/>
              <a:t>Ruolo relatore: Verdana 14pt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B1FE0B3-E237-F655-2CB5-09BEFBD7DC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83780" y="148098"/>
            <a:ext cx="1587500" cy="1075403"/>
          </a:xfrm>
          <a:prstGeom prst="rect">
            <a:avLst/>
          </a:prstGeom>
          <a:noFill/>
        </p:spPr>
      </p:pic>
      <p:pic>
        <p:nvPicPr>
          <p:cNvPr id="10" name="Immagine 9" descr="Immagine che contiene disegno, simbolo, Elementi grafici, schizzo&#10;&#10;Descrizione generata automaticamente">
            <a:extLst>
              <a:ext uri="{FF2B5EF4-FFF2-40B4-BE49-F238E27FC236}">
                <a16:creationId xmlns:a16="http://schemas.microsoft.com/office/drawing/2014/main" id="{784064DD-6FE6-40BA-8D22-74B8F5D3BB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3631721" y="1171255"/>
            <a:ext cx="5512280" cy="5686745"/>
          </a:xfrm>
          <a:prstGeom prst="rect">
            <a:avLst/>
          </a:prstGeom>
        </p:spPr>
      </p:pic>
      <p:pic>
        <p:nvPicPr>
          <p:cNvPr id="3" name="Immagine 2" descr="Immagine che contiene testo, Carattere, simbol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13082FE4-88AB-6C05-3F56-EF769C0B51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5192" y="185175"/>
            <a:ext cx="2905140" cy="115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95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na_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HR Excellence in Research">
            <a:extLst>
              <a:ext uri="{FF2B5EF4-FFF2-40B4-BE49-F238E27FC236}">
                <a16:creationId xmlns:a16="http://schemas.microsoft.com/office/drawing/2014/main" id="{ABED76EB-6791-8050-F49D-19C05F923F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500" y="95920"/>
            <a:ext cx="883351" cy="597523"/>
          </a:xfrm>
          <a:prstGeom prst="rect">
            <a:avLst/>
          </a:prstGeom>
        </p:spPr>
      </p:pic>
      <p:sp>
        <p:nvSpPr>
          <p:cNvPr id="12" name="Dati generali relazione">
            <a:extLst>
              <a:ext uri="{FF2B5EF4-FFF2-40B4-BE49-F238E27FC236}">
                <a16:creationId xmlns:a16="http://schemas.microsoft.com/office/drawing/2014/main" id="{37D8B424-C818-4FA2-9F43-383AC97ADC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6588" y="4934259"/>
            <a:ext cx="7590251" cy="187819"/>
          </a:xfrm>
          <a:prstGeom prst="rect">
            <a:avLst/>
          </a:prstGeom>
        </p:spPr>
        <p:txBody>
          <a:bodyPr/>
          <a:lstStyle>
            <a:lvl1pPr>
              <a:buNone/>
              <a:defRPr sz="825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563"/>
            </a:lvl2pPr>
            <a:lvl3pPr>
              <a:defRPr sz="563"/>
            </a:lvl3pPr>
            <a:lvl4pPr>
              <a:defRPr sz="563"/>
            </a:lvl4pPr>
            <a:lvl5pPr>
              <a:defRPr sz="563"/>
            </a:lvl5pPr>
          </a:lstStyle>
          <a:p>
            <a:pPr lvl="0"/>
            <a:r>
              <a:rPr lang="it-IT" dirty="0"/>
              <a:t>Titolo _ Relatore (Verdana 11pt)</a:t>
            </a:r>
          </a:p>
        </p:txBody>
      </p:sp>
      <p:sp>
        <p:nvSpPr>
          <p:cNvPr id="7" name="Numero slide">
            <a:extLst>
              <a:ext uri="{FF2B5EF4-FFF2-40B4-BE49-F238E27FC236}">
                <a16:creationId xmlns:a16="http://schemas.microsoft.com/office/drawing/2014/main" id="{FA9D60FB-E0F4-46D2-B15D-4CAD34B259A1}"/>
              </a:ext>
            </a:extLst>
          </p:cNvPr>
          <p:cNvSpPr txBox="1"/>
          <p:nvPr userDrawn="1"/>
        </p:nvSpPr>
        <p:spPr>
          <a:xfrm>
            <a:off x="7799253" y="4940117"/>
            <a:ext cx="1019070" cy="1876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5ED436A0-D5FC-479D-9D1C-A714A6CDB9F8}" type="slidenum">
              <a:rPr lang="it-IT" sz="619" b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‹N›</a:t>
            </a:fld>
            <a:endParaRPr lang="it-IT" sz="619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sto diapositiva">
            <a:extLst>
              <a:ext uri="{FF2B5EF4-FFF2-40B4-BE49-F238E27FC236}">
                <a16:creationId xmlns:a16="http://schemas.microsoft.com/office/drawing/2014/main" id="{344E0AE5-EDEF-46FF-879E-9278F8E8B0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5" y="1361238"/>
            <a:ext cx="8103948" cy="3352538"/>
          </a:xfrm>
          <a:prstGeom prst="rect">
            <a:avLst/>
          </a:prstGeom>
        </p:spPr>
        <p:txBody>
          <a:bodyPr/>
          <a:lstStyle>
            <a:lvl1pPr marL="4466" indent="0">
              <a:lnSpc>
                <a:spcPct val="150000"/>
              </a:lnSpc>
              <a:buFont typeface="Courier New" panose="02070309020205020404" pitchFamily="49" charset="0"/>
              <a:buNone/>
              <a:tabLst/>
              <a:defRPr sz="13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Font typeface="Courier New" panose="02070309020205020404" pitchFamily="49" charset="0"/>
              <a:buChar char="o"/>
              <a:defRPr sz="13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Font typeface="Courier New" panose="02070309020205020404" pitchFamily="49" charset="0"/>
              <a:buChar char="o"/>
              <a:defRPr sz="13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buFont typeface="Courier New" panose="02070309020205020404" pitchFamily="49" charset="0"/>
              <a:buChar char="o"/>
              <a:defRPr sz="13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buFont typeface="Courier New" panose="02070309020205020404" pitchFamily="49" charset="0"/>
              <a:buChar char="o"/>
              <a:defRPr sz="13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9" name="Titolo diapositiva">
            <a:extLst>
              <a:ext uri="{FF2B5EF4-FFF2-40B4-BE49-F238E27FC236}">
                <a16:creationId xmlns:a16="http://schemas.microsoft.com/office/drawing/2014/main" id="{B1A728D7-4BF7-BE41-A0AF-2F9CA93A2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713183"/>
            <a:ext cx="8103948" cy="640944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FB0445F3-3982-4951-8B8D-653EE80F42A5}"/>
              </a:ext>
            </a:extLst>
          </p:cNvPr>
          <p:cNvCxnSpPr>
            <a:cxnSpLocks/>
          </p:cNvCxnSpPr>
          <p:nvPr userDrawn="1"/>
        </p:nvCxnSpPr>
        <p:spPr>
          <a:xfrm>
            <a:off x="-6484" y="492714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 descr="Immagine che contiene Carattere, simbolo, design, tipografia&#10;&#10;Il contenuto generato dall'IA potrebbe non essere corretto.">
            <a:extLst>
              <a:ext uri="{FF2B5EF4-FFF2-40B4-BE49-F238E27FC236}">
                <a16:creationId xmlns:a16="http://schemas.microsoft.com/office/drawing/2014/main" id="{1BE8E077-9756-D12A-B63C-DA93D497C5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0903" y="123560"/>
            <a:ext cx="1123525" cy="44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289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diapositiva">
            <a:extLst>
              <a:ext uri="{FF2B5EF4-FFF2-40B4-BE49-F238E27FC236}">
                <a16:creationId xmlns:a16="http://schemas.microsoft.com/office/drawing/2014/main" id="{B1A728D7-4BF7-BE41-A0AF-2F9CA93A2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713183"/>
            <a:ext cx="8103948" cy="640944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3">
            <a:extLst>
              <a:ext uri="{FF2B5EF4-FFF2-40B4-BE49-F238E27FC236}">
                <a16:creationId xmlns:a16="http://schemas.microsoft.com/office/drawing/2014/main" id="{A03C3FC7-52E7-0B64-0466-9A4D86FEE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4378" y="1883539"/>
            <a:ext cx="3709185" cy="297233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 typeface="Fira Sans" panose="020B0503050000020004" pitchFamily="34" charset="0"/>
              <a:buNone/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85744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13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610761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900068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63"/>
            </a:lvl4pPr>
            <a:lvl5pPr marL="1028649" indent="0">
              <a:buNone/>
              <a:defRPr sz="563"/>
            </a:lvl5pPr>
            <a:lvl6pPr marL="1285811" indent="0">
              <a:buNone/>
              <a:defRPr sz="563"/>
            </a:lvl6pPr>
            <a:lvl7pPr marL="1542973" indent="0">
              <a:buNone/>
              <a:defRPr sz="563"/>
            </a:lvl7pPr>
            <a:lvl8pPr marL="1800135" indent="0">
              <a:buNone/>
              <a:defRPr sz="563"/>
            </a:lvl8pPr>
            <a:lvl9pPr marL="2057298" indent="0">
              <a:buNone/>
              <a:defRPr sz="56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E734E8-6B2F-5CA9-7C12-F5EEF8E73A24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720441" y="1883539"/>
            <a:ext cx="3793718" cy="297233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 typeface="Fira Sans" panose="020B0503050000020004" pitchFamily="34" charset="0"/>
              <a:buNone/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85744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13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610761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900068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63"/>
            </a:lvl4pPr>
            <a:lvl5pPr marL="1028649" indent="0">
              <a:buNone/>
              <a:defRPr sz="563"/>
            </a:lvl5pPr>
            <a:lvl6pPr marL="1285811" indent="0">
              <a:buNone/>
              <a:defRPr sz="563"/>
            </a:lvl6pPr>
            <a:lvl7pPr marL="1542973" indent="0">
              <a:buNone/>
              <a:defRPr sz="563"/>
            </a:lvl7pPr>
            <a:lvl8pPr marL="1800135" indent="0">
              <a:buNone/>
              <a:defRPr sz="563"/>
            </a:lvl8pPr>
            <a:lvl9pPr marL="2057298" indent="0">
              <a:buNone/>
              <a:defRPr sz="56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3DA5E618-8EB1-99FD-D361-0B4F428A09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3184" y="1434207"/>
            <a:ext cx="3709186" cy="4009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25" b="1">
                <a:solidFill>
                  <a:srgbClr val="7272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Fare </a:t>
            </a:r>
            <a:r>
              <a:rPr lang="en-GB" dirty="0" err="1"/>
              <a:t>clic</a:t>
            </a:r>
            <a:r>
              <a:rPr lang="en-GB" dirty="0"/>
              <a:t> per </a:t>
            </a:r>
            <a:r>
              <a:rPr lang="en-GB" dirty="0" err="1"/>
              <a:t>modificare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sottotitolo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C78880C-913E-07A8-29B6-CAB7F051E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0441" y="1434205"/>
            <a:ext cx="3793718" cy="4009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25" b="1">
                <a:solidFill>
                  <a:srgbClr val="7272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Fare </a:t>
            </a:r>
            <a:r>
              <a:rPr lang="en-GB" dirty="0" err="1"/>
              <a:t>clic</a:t>
            </a:r>
            <a:r>
              <a:rPr lang="en-GB" dirty="0"/>
              <a:t> per </a:t>
            </a:r>
            <a:r>
              <a:rPr lang="en-GB" dirty="0" err="1"/>
              <a:t>modificare</a:t>
            </a:r>
            <a:r>
              <a:rPr lang="en-GB" dirty="0"/>
              <a:t> il </a:t>
            </a:r>
            <a:r>
              <a:rPr lang="en-GB" dirty="0" err="1"/>
              <a:t>sottotitolo</a:t>
            </a:r>
            <a:endParaRPr lang="en-GB" dirty="0"/>
          </a:p>
        </p:txBody>
      </p: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61C55D50-96D1-3DF8-B2CB-257532B42D44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879277"/>
            <a:ext cx="0" cy="2975486"/>
          </a:xfrm>
          <a:prstGeom prst="line">
            <a:avLst/>
          </a:prstGeom>
          <a:ln w="12700">
            <a:solidFill>
              <a:srgbClr val="1D2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magine 11" descr="HR Excellence in Research">
            <a:extLst>
              <a:ext uri="{FF2B5EF4-FFF2-40B4-BE49-F238E27FC236}">
                <a16:creationId xmlns:a16="http://schemas.microsoft.com/office/drawing/2014/main" id="{E44D36D0-417A-C421-F83B-054E50450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500" y="95920"/>
            <a:ext cx="883351" cy="597523"/>
          </a:xfrm>
          <a:prstGeom prst="rect">
            <a:avLst/>
          </a:prstGeom>
        </p:spPr>
      </p:pic>
      <p:sp>
        <p:nvSpPr>
          <p:cNvPr id="17" name="Dati generali relazione">
            <a:extLst>
              <a:ext uri="{FF2B5EF4-FFF2-40B4-BE49-F238E27FC236}">
                <a16:creationId xmlns:a16="http://schemas.microsoft.com/office/drawing/2014/main" id="{194724C3-F28C-4DA6-8AD3-132BE18F77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6588" y="4934259"/>
            <a:ext cx="7590251" cy="187819"/>
          </a:xfrm>
          <a:prstGeom prst="rect">
            <a:avLst/>
          </a:prstGeom>
        </p:spPr>
        <p:txBody>
          <a:bodyPr/>
          <a:lstStyle>
            <a:lvl1pPr>
              <a:buNone/>
              <a:defRPr sz="825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563"/>
            </a:lvl2pPr>
            <a:lvl3pPr>
              <a:defRPr sz="563"/>
            </a:lvl3pPr>
            <a:lvl4pPr>
              <a:defRPr sz="563"/>
            </a:lvl4pPr>
            <a:lvl5pPr>
              <a:defRPr sz="563"/>
            </a:lvl5pPr>
          </a:lstStyle>
          <a:p>
            <a:pPr lvl="0"/>
            <a:r>
              <a:rPr lang="it-IT" dirty="0"/>
              <a:t>Titolo _ Relatore (Verdana 11pt)</a:t>
            </a:r>
          </a:p>
        </p:txBody>
      </p:sp>
      <p:sp>
        <p:nvSpPr>
          <p:cNvPr id="18" name="Numero slide">
            <a:extLst>
              <a:ext uri="{FF2B5EF4-FFF2-40B4-BE49-F238E27FC236}">
                <a16:creationId xmlns:a16="http://schemas.microsoft.com/office/drawing/2014/main" id="{F6E1C473-895D-46E2-A6DE-5C3C86B18686}"/>
              </a:ext>
            </a:extLst>
          </p:cNvPr>
          <p:cNvSpPr txBox="1"/>
          <p:nvPr userDrawn="1"/>
        </p:nvSpPr>
        <p:spPr>
          <a:xfrm>
            <a:off x="7799253" y="4940117"/>
            <a:ext cx="1019070" cy="1876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5ED436A0-D5FC-479D-9D1C-A714A6CDB9F8}" type="slidenum">
              <a:rPr lang="it-IT" sz="619" b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‹N›</a:t>
            </a:fld>
            <a:endParaRPr lang="it-IT" sz="619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A8BE285C-7CEE-42BB-BFDB-2CD35152172F}"/>
              </a:ext>
            </a:extLst>
          </p:cNvPr>
          <p:cNvCxnSpPr>
            <a:cxnSpLocks/>
          </p:cNvCxnSpPr>
          <p:nvPr userDrawn="1"/>
        </p:nvCxnSpPr>
        <p:spPr>
          <a:xfrm>
            <a:off x="-6484" y="492714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 descr="Immagine che contiene Carattere, simbolo, design, tipografia&#10;&#10;Il contenuto generato dall'IA potrebbe non essere corretto.">
            <a:extLst>
              <a:ext uri="{FF2B5EF4-FFF2-40B4-BE49-F238E27FC236}">
                <a16:creationId xmlns:a16="http://schemas.microsoft.com/office/drawing/2014/main" id="{E8801600-AABE-2473-9694-162A7ABDE6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0903" y="123560"/>
            <a:ext cx="1123525" cy="44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3590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_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diapositiva">
            <a:extLst>
              <a:ext uri="{FF2B5EF4-FFF2-40B4-BE49-F238E27FC236}">
                <a16:creationId xmlns:a16="http://schemas.microsoft.com/office/drawing/2014/main" id="{B1A728D7-4BF7-BE41-A0AF-2F9CA93A2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713183"/>
            <a:ext cx="8103948" cy="640944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F6060C99-BB9A-56FB-FBD1-E12CD2223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4380" y="2087137"/>
            <a:ext cx="2242583" cy="274919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 typeface="Fira Sans" panose="020B0503050000020004" pitchFamily="34" charset="0"/>
              <a:buNone/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85744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610761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900068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63"/>
            </a:lvl4pPr>
            <a:lvl5pPr marL="1028649" indent="0">
              <a:buNone/>
              <a:defRPr sz="563"/>
            </a:lvl5pPr>
            <a:lvl6pPr marL="1285811" indent="0">
              <a:buNone/>
              <a:defRPr sz="563"/>
            </a:lvl6pPr>
            <a:lvl7pPr marL="1542973" indent="0">
              <a:buNone/>
              <a:defRPr sz="563"/>
            </a:lvl7pPr>
            <a:lvl8pPr marL="1800135" indent="0">
              <a:buNone/>
              <a:defRPr sz="563"/>
            </a:lvl8pPr>
            <a:lvl9pPr marL="2057298" indent="0">
              <a:buNone/>
              <a:defRPr sz="56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Segnaposto testo 3">
            <a:extLst>
              <a:ext uri="{FF2B5EF4-FFF2-40B4-BE49-F238E27FC236}">
                <a16:creationId xmlns:a16="http://schemas.microsoft.com/office/drawing/2014/main" id="{47F5891E-A2F5-43A0-4C8F-2D503F0B50C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408447" y="2087137"/>
            <a:ext cx="2327115" cy="274919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 typeface="Fira Sans" panose="020B0503050000020004" pitchFamily="34" charset="0"/>
              <a:buNone/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85744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610761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900068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63"/>
            </a:lvl4pPr>
            <a:lvl5pPr marL="1028649" indent="0">
              <a:buNone/>
              <a:defRPr sz="563"/>
            </a:lvl5pPr>
            <a:lvl6pPr marL="1285811" indent="0">
              <a:buNone/>
              <a:defRPr sz="563"/>
            </a:lvl6pPr>
            <a:lvl7pPr marL="1542973" indent="0">
              <a:buNone/>
              <a:defRPr sz="563"/>
            </a:lvl7pPr>
            <a:lvl8pPr marL="1800135" indent="0">
              <a:buNone/>
              <a:defRPr sz="563"/>
            </a:lvl8pPr>
            <a:lvl9pPr marL="2057298" indent="0">
              <a:buNone/>
              <a:defRPr sz="56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Segnaposto testo 3">
            <a:extLst>
              <a:ext uri="{FF2B5EF4-FFF2-40B4-BE49-F238E27FC236}">
                <a16:creationId xmlns:a16="http://schemas.microsoft.com/office/drawing/2014/main" id="{C47FF0D6-2987-AA15-17F5-B7B4C5BF0AE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187050" y="2087137"/>
            <a:ext cx="2327115" cy="274919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 typeface="Fira Sans" panose="020B0503050000020004" pitchFamily="34" charset="0"/>
              <a:buNone/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85744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610761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900068" marR="0" indent="-128582" algn="l" defTabSz="514325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63"/>
            </a:lvl4pPr>
            <a:lvl5pPr marL="1028649" indent="0">
              <a:buNone/>
              <a:defRPr sz="563"/>
            </a:lvl5pPr>
            <a:lvl6pPr marL="1285811" indent="0">
              <a:buNone/>
              <a:defRPr sz="563"/>
            </a:lvl6pPr>
            <a:lvl7pPr marL="1542973" indent="0">
              <a:buNone/>
              <a:defRPr sz="563"/>
            </a:lvl7pPr>
            <a:lvl8pPr marL="1800135" indent="0">
              <a:buNone/>
              <a:defRPr sz="563"/>
            </a:lvl8pPr>
            <a:lvl9pPr marL="2057298" indent="0">
              <a:buNone/>
              <a:defRPr sz="56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D2AA653E-37D8-375F-23C9-B814B6E0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3187" y="1431580"/>
            <a:ext cx="2242583" cy="571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25" b="1">
                <a:solidFill>
                  <a:srgbClr val="7272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Fare </a:t>
            </a:r>
            <a:r>
              <a:rPr lang="en-GB" dirty="0" err="1"/>
              <a:t>clic</a:t>
            </a:r>
            <a:r>
              <a:rPr lang="en-GB" dirty="0"/>
              <a:t> per </a:t>
            </a:r>
            <a:r>
              <a:rPr lang="en-GB" dirty="0" err="1"/>
              <a:t>modificare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sottotitolo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FC1C990-9EFB-E0AD-1DF3-CE8788228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08447" y="1431579"/>
            <a:ext cx="2327115" cy="571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25" b="1">
                <a:solidFill>
                  <a:srgbClr val="7272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Fare </a:t>
            </a:r>
            <a:r>
              <a:rPr lang="en-GB" dirty="0" err="1"/>
              <a:t>clic</a:t>
            </a:r>
            <a:r>
              <a:rPr lang="en-GB" dirty="0"/>
              <a:t> per </a:t>
            </a:r>
            <a:r>
              <a:rPr lang="en-GB" dirty="0" err="1"/>
              <a:t>modificare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sottotitolo</a:t>
            </a:r>
            <a:endParaRPr lang="en-GB" dirty="0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52BB241-8BCE-9077-01FB-AC2C8D31D6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87050" y="1431579"/>
            <a:ext cx="2327115" cy="571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25" b="1">
                <a:solidFill>
                  <a:srgbClr val="7272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Fare </a:t>
            </a:r>
            <a:r>
              <a:rPr lang="en-GB" dirty="0" err="1"/>
              <a:t>clic</a:t>
            </a:r>
            <a:r>
              <a:rPr lang="en-GB" dirty="0"/>
              <a:t> per </a:t>
            </a:r>
            <a:r>
              <a:rPr lang="en-GB" dirty="0" err="1"/>
              <a:t>modificare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sottotitolo</a:t>
            </a:r>
            <a:endParaRPr lang="en-GB" dirty="0"/>
          </a:p>
        </p:txBody>
      </p:sp>
      <p:cxnSp>
        <p:nvCxnSpPr>
          <p:cNvPr id="20" name="Connettore 1 19">
            <a:extLst>
              <a:ext uri="{FF2B5EF4-FFF2-40B4-BE49-F238E27FC236}">
                <a16:creationId xmlns:a16="http://schemas.microsoft.com/office/drawing/2014/main" id="{4D895E0F-2353-B02B-D67B-92995FC0EC2D}"/>
              </a:ext>
            </a:extLst>
          </p:cNvPr>
          <p:cNvCxnSpPr>
            <a:cxnSpLocks/>
          </p:cNvCxnSpPr>
          <p:nvPr userDrawn="1"/>
        </p:nvCxnSpPr>
        <p:spPr>
          <a:xfrm>
            <a:off x="3188525" y="2082875"/>
            <a:ext cx="0" cy="2752106"/>
          </a:xfrm>
          <a:prstGeom prst="line">
            <a:avLst/>
          </a:prstGeom>
          <a:ln w="12700">
            <a:solidFill>
              <a:srgbClr val="1D2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>
            <a:extLst>
              <a:ext uri="{FF2B5EF4-FFF2-40B4-BE49-F238E27FC236}">
                <a16:creationId xmlns:a16="http://schemas.microsoft.com/office/drawing/2014/main" id="{154D121D-DE2E-3B6B-3CBC-799D930EC079}"/>
              </a:ext>
            </a:extLst>
          </p:cNvPr>
          <p:cNvCxnSpPr>
            <a:cxnSpLocks/>
          </p:cNvCxnSpPr>
          <p:nvPr userDrawn="1"/>
        </p:nvCxnSpPr>
        <p:spPr>
          <a:xfrm>
            <a:off x="5956960" y="2082875"/>
            <a:ext cx="0" cy="2752106"/>
          </a:xfrm>
          <a:prstGeom prst="line">
            <a:avLst/>
          </a:prstGeom>
          <a:ln w="12700">
            <a:solidFill>
              <a:srgbClr val="1D2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 descr="HR Excellence in Research">
            <a:extLst>
              <a:ext uri="{FF2B5EF4-FFF2-40B4-BE49-F238E27FC236}">
                <a16:creationId xmlns:a16="http://schemas.microsoft.com/office/drawing/2014/main" id="{CC0DD914-B627-8B18-9F59-A12AD2D66E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500" y="95920"/>
            <a:ext cx="883351" cy="597523"/>
          </a:xfrm>
          <a:prstGeom prst="rect">
            <a:avLst/>
          </a:prstGeom>
        </p:spPr>
      </p:pic>
      <p:sp>
        <p:nvSpPr>
          <p:cNvPr id="23" name="Dati generali relazione">
            <a:extLst>
              <a:ext uri="{FF2B5EF4-FFF2-40B4-BE49-F238E27FC236}">
                <a16:creationId xmlns:a16="http://schemas.microsoft.com/office/drawing/2014/main" id="{A827763D-DAA8-42A9-AE8A-1EC75F6B03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6588" y="4934259"/>
            <a:ext cx="7590251" cy="187819"/>
          </a:xfrm>
          <a:prstGeom prst="rect">
            <a:avLst/>
          </a:prstGeom>
        </p:spPr>
        <p:txBody>
          <a:bodyPr/>
          <a:lstStyle>
            <a:lvl1pPr>
              <a:buNone/>
              <a:defRPr sz="825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563"/>
            </a:lvl2pPr>
            <a:lvl3pPr>
              <a:defRPr sz="563"/>
            </a:lvl3pPr>
            <a:lvl4pPr>
              <a:defRPr sz="563"/>
            </a:lvl4pPr>
            <a:lvl5pPr>
              <a:defRPr sz="563"/>
            </a:lvl5pPr>
          </a:lstStyle>
          <a:p>
            <a:pPr lvl="0"/>
            <a:r>
              <a:rPr lang="it-IT" dirty="0"/>
              <a:t>Titolo _ Relatore (Verdana 11pt)</a:t>
            </a:r>
          </a:p>
        </p:txBody>
      </p:sp>
      <p:sp>
        <p:nvSpPr>
          <p:cNvPr id="24" name="Numero slide">
            <a:extLst>
              <a:ext uri="{FF2B5EF4-FFF2-40B4-BE49-F238E27FC236}">
                <a16:creationId xmlns:a16="http://schemas.microsoft.com/office/drawing/2014/main" id="{ECE7475F-EBF3-485B-9EA2-3A71485516FA}"/>
              </a:ext>
            </a:extLst>
          </p:cNvPr>
          <p:cNvSpPr txBox="1"/>
          <p:nvPr userDrawn="1"/>
        </p:nvSpPr>
        <p:spPr>
          <a:xfrm>
            <a:off x="7799253" y="4940117"/>
            <a:ext cx="1019070" cy="1876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5ED436A0-D5FC-479D-9D1C-A714A6CDB9F8}" type="slidenum">
              <a:rPr lang="it-IT" sz="619" b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‹N›</a:t>
            </a:fld>
            <a:endParaRPr lang="it-IT" sz="619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B4754CBD-08F7-4A60-9F7E-398E7909C22C}"/>
              </a:ext>
            </a:extLst>
          </p:cNvPr>
          <p:cNvCxnSpPr>
            <a:cxnSpLocks/>
          </p:cNvCxnSpPr>
          <p:nvPr userDrawn="1"/>
        </p:nvCxnSpPr>
        <p:spPr>
          <a:xfrm>
            <a:off x="-6484" y="492714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 descr="Immagine che contiene Carattere, simbolo, design, tipografia&#10;&#10;Il contenuto generato dall'IA potrebbe non essere corretto.">
            <a:extLst>
              <a:ext uri="{FF2B5EF4-FFF2-40B4-BE49-F238E27FC236}">
                <a16:creationId xmlns:a16="http://schemas.microsoft.com/office/drawing/2014/main" id="{662B205E-F647-3BE7-5964-1360BC7FB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0903" y="123560"/>
            <a:ext cx="1123525" cy="44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1602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_immagine+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sto diapositiva">
            <a:extLst>
              <a:ext uri="{FF2B5EF4-FFF2-40B4-BE49-F238E27FC236}">
                <a16:creationId xmlns:a16="http://schemas.microsoft.com/office/drawing/2014/main" id="{06560E4B-8499-284E-A286-D054BA3065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90427" y="1439857"/>
            <a:ext cx="3117275" cy="2698433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50000"/>
              </a:lnSpc>
              <a:buNone/>
              <a:defRPr sz="13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013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013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13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1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Immagine">
            <a:extLst>
              <a:ext uri="{FF2B5EF4-FFF2-40B4-BE49-F238E27FC236}">
                <a16:creationId xmlns:a16="http://schemas.microsoft.com/office/drawing/2014/main" id="{7135EFF6-F50F-2A40-B081-5697016AB7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6588" y="1439856"/>
            <a:ext cx="5399999" cy="2598221"/>
          </a:xfrm>
          <a:prstGeom prst="rect">
            <a:avLst/>
          </a:prstGeom>
        </p:spPr>
        <p:txBody>
          <a:bodyPr/>
          <a:lstStyle>
            <a:lvl1pPr marL="366713" indent="0">
              <a:buNone/>
              <a:tabLst/>
              <a:defRPr sz="101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1" name="Titolo diapositiva">
            <a:extLst>
              <a:ext uri="{FF2B5EF4-FFF2-40B4-BE49-F238E27FC236}">
                <a16:creationId xmlns:a16="http://schemas.microsoft.com/office/drawing/2014/main" id="{F335035B-9DA0-E04D-8801-700051ECC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713183"/>
            <a:ext cx="8193322" cy="640944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11" name="Didascalia immagine">
            <a:extLst>
              <a:ext uri="{FF2B5EF4-FFF2-40B4-BE49-F238E27FC236}">
                <a16:creationId xmlns:a16="http://schemas.microsoft.com/office/drawing/2014/main" id="{E4D8622F-9F00-41E1-A968-CE27A3D0DF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" y="3777264"/>
            <a:ext cx="5399999" cy="604241"/>
          </a:xfrm>
          <a:prstGeom prst="rect">
            <a:avLst/>
          </a:prstGeom>
          <a:solidFill>
            <a:srgbClr val="1D2A4F">
              <a:alpha val="69086"/>
            </a:srgbClr>
          </a:solidFill>
        </p:spPr>
        <p:txBody>
          <a:bodyPr>
            <a:noAutofit/>
          </a:bodyPr>
          <a:lstStyle>
            <a:lvl1pPr marL="536972" indent="0">
              <a:lnSpc>
                <a:spcPct val="100000"/>
              </a:lnSpc>
              <a:buNone/>
              <a:tabLst/>
              <a:defRPr sz="1125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it-IT" dirty="0"/>
              <a:t>Didascalia immagine</a:t>
            </a:r>
          </a:p>
        </p:txBody>
      </p:sp>
      <p:pic>
        <p:nvPicPr>
          <p:cNvPr id="9" name="Immagine 8" descr="HR Excellence in Research">
            <a:extLst>
              <a:ext uri="{FF2B5EF4-FFF2-40B4-BE49-F238E27FC236}">
                <a16:creationId xmlns:a16="http://schemas.microsoft.com/office/drawing/2014/main" id="{35A9B7D0-C4BE-6BF7-B7A4-70C9922E67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500" y="95920"/>
            <a:ext cx="883351" cy="597523"/>
          </a:xfrm>
          <a:prstGeom prst="rect">
            <a:avLst/>
          </a:prstGeom>
        </p:spPr>
      </p:pic>
      <p:sp>
        <p:nvSpPr>
          <p:cNvPr id="13" name="Dati generali relazione">
            <a:extLst>
              <a:ext uri="{FF2B5EF4-FFF2-40B4-BE49-F238E27FC236}">
                <a16:creationId xmlns:a16="http://schemas.microsoft.com/office/drawing/2014/main" id="{C9D07568-C03B-497B-976A-5033693588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6588" y="4934259"/>
            <a:ext cx="7590251" cy="187819"/>
          </a:xfrm>
          <a:prstGeom prst="rect">
            <a:avLst/>
          </a:prstGeom>
        </p:spPr>
        <p:txBody>
          <a:bodyPr/>
          <a:lstStyle>
            <a:lvl1pPr>
              <a:buNone/>
              <a:defRPr sz="825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563"/>
            </a:lvl2pPr>
            <a:lvl3pPr>
              <a:defRPr sz="563"/>
            </a:lvl3pPr>
            <a:lvl4pPr>
              <a:defRPr sz="563"/>
            </a:lvl4pPr>
            <a:lvl5pPr>
              <a:defRPr sz="563"/>
            </a:lvl5pPr>
          </a:lstStyle>
          <a:p>
            <a:pPr lvl="0"/>
            <a:r>
              <a:rPr lang="it-IT" dirty="0"/>
              <a:t>Titolo _ Relatore (Verdana 11pt)</a:t>
            </a:r>
          </a:p>
        </p:txBody>
      </p:sp>
      <p:sp>
        <p:nvSpPr>
          <p:cNvPr id="14" name="Numero slide">
            <a:extLst>
              <a:ext uri="{FF2B5EF4-FFF2-40B4-BE49-F238E27FC236}">
                <a16:creationId xmlns:a16="http://schemas.microsoft.com/office/drawing/2014/main" id="{EDFD7341-6546-48C6-9937-66F06612F2D6}"/>
              </a:ext>
            </a:extLst>
          </p:cNvPr>
          <p:cNvSpPr txBox="1"/>
          <p:nvPr userDrawn="1"/>
        </p:nvSpPr>
        <p:spPr>
          <a:xfrm>
            <a:off x="7799253" y="4940117"/>
            <a:ext cx="1019070" cy="1876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5ED436A0-D5FC-479D-9D1C-A714A6CDB9F8}" type="slidenum">
              <a:rPr lang="it-IT" sz="619" b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‹N›</a:t>
            </a:fld>
            <a:endParaRPr lang="it-IT" sz="619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6D2798C9-6DC0-4611-B77A-2E68F8D3632F}"/>
              </a:ext>
            </a:extLst>
          </p:cNvPr>
          <p:cNvCxnSpPr>
            <a:cxnSpLocks/>
          </p:cNvCxnSpPr>
          <p:nvPr userDrawn="1"/>
        </p:nvCxnSpPr>
        <p:spPr>
          <a:xfrm>
            <a:off x="-6484" y="492714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 descr="Immagine che contiene Carattere, simbolo, design, tipografia&#10;&#10;Il contenuto generato dall'IA potrebbe non essere corretto.">
            <a:extLst>
              <a:ext uri="{FF2B5EF4-FFF2-40B4-BE49-F238E27FC236}">
                <a16:creationId xmlns:a16="http://schemas.microsoft.com/office/drawing/2014/main" id="{850C593F-DFB9-36CC-498B-8A35EE305D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0903" y="123560"/>
            <a:ext cx="1123525" cy="44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74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rna_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mmagine">
            <a:extLst>
              <a:ext uri="{FF2B5EF4-FFF2-40B4-BE49-F238E27FC236}">
                <a16:creationId xmlns:a16="http://schemas.microsoft.com/office/drawing/2014/main" id="{7135EFF6-F50F-2A40-B081-5697016AB7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439854"/>
            <a:ext cx="9144000" cy="3355389"/>
          </a:xfrm>
          <a:prstGeom prst="rect">
            <a:avLst/>
          </a:prstGeom>
        </p:spPr>
        <p:txBody>
          <a:bodyPr/>
          <a:lstStyle>
            <a:lvl1pPr marL="366713" indent="0">
              <a:buNone/>
              <a:tabLst/>
              <a:defRPr sz="101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1" name="Titolo diapositiva">
            <a:extLst>
              <a:ext uri="{FF2B5EF4-FFF2-40B4-BE49-F238E27FC236}">
                <a16:creationId xmlns:a16="http://schemas.microsoft.com/office/drawing/2014/main" id="{F335035B-9DA0-E04D-8801-700051ECC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713183"/>
            <a:ext cx="8193322" cy="640944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11" name="Didascalia immagine">
            <a:extLst>
              <a:ext uri="{FF2B5EF4-FFF2-40B4-BE49-F238E27FC236}">
                <a16:creationId xmlns:a16="http://schemas.microsoft.com/office/drawing/2014/main" id="{E4D8622F-9F00-41E1-A968-CE27A3D0DF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" y="3777264"/>
            <a:ext cx="5399999" cy="604241"/>
          </a:xfrm>
          <a:prstGeom prst="rect">
            <a:avLst/>
          </a:prstGeom>
          <a:solidFill>
            <a:srgbClr val="1D2A4F">
              <a:alpha val="56000"/>
            </a:srgbClr>
          </a:solidFill>
        </p:spPr>
        <p:txBody>
          <a:bodyPr>
            <a:noAutofit/>
          </a:bodyPr>
          <a:lstStyle>
            <a:lvl1pPr marL="536972" indent="0">
              <a:lnSpc>
                <a:spcPct val="100000"/>
              </a:lnSpc>
              <a:buNone/>
              <a:tabLst/>
              <a:defRPr sz="1125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it-IT" dirty="0"/>
              <a:t>Didascalia immagine</a:t>
            </a:r>
          </a:p>
        </p:txBody>
      </p:sp>
      <p:pic>
        <p:nvPicPr>
          <p:cNvPr id="9" name="Immagine 8" descr="HR Excellence in Research">
            <a:extLst>
              <a:ext uri="{FF2B5EF4-FFF2-40B4-BE49-F238E27FC236}">
                <a16:creationId xmlns:a16="http://schemas.microsoft.com/office/drawing/2014/main" id="{7BE1CE76-4D21-2569-9898-F22022C1C8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500" y="95920"/>
            <a:ext cx="883351" cy="597523"/>
          </a:xfrm>
          <a:prstGeom prst="rect">
            <a:avLst/>
          </a:prstGeom>
        </p:spPr>
      </p:pic>
      <p:sp>
        <p:nvSpPr>
          <p:cNvPr id="12" name="Dati generali relazione">
            <a:extLst>
              <a:ext uri="{FF2B5EF4-FFF2-40B4-BE49-F238E27FC236}">
                <a16:creationId xmlns:a16="http://schemas.microsoft.com/office/drawing/2014/main" id="{F43D35E7-52A7-495C-9C5B-49C603C48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6588" y="4934259"/>
            <a:ext cx="7590251" cy="187819"/>
          </a:xfrm>
          <a:prstGeom prst="rect">
            <a:avLst/>
          </a:prstGeom>
        </p:spPr>
        <p:txBody>
          <a:bodyPr/>
          <a:lstStyle>
            <a:lvl1pPr>
              <a:buNone/>
              <a:defRPr sz="825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563"/>
            </a:lvl2pPr>
            <a:lvl3pPr>
              <a:defRPr sz="563"/>
            </a:lvl3pPr>
            <a:lvl4pPr>
              <a:defRPr sz="563"/>
            </a:lvl4pPr>
            <a:lvl5pPr>
              <a:defRPr sz="563"/>
            </a:lvl5pPr>
          </a:lstStyle>
          <a:p>
            <a:pPr lvl="0"/>
            <a:r>
              <a:rPr lang="it-IT" dirty="0"/>
              <a:t>Titolo _ Relatore (Verdana 11pt)</a:t>
            </a:r>
          </a:p>
        </p:txBody>
      </p:sp>
      <p:sp>
        <p:nvSpPr>
          <p:cNvPr id="13" name="Numero slide">
            <a:extLst>
              <a:ext uri="{FF2B5EF4-FFF2-40B4-BE49-F238E27FC236}">
                <a16:creationId xmlns:a16="http://schemas.microsoft.com/office/drawing/2014/main" id="{5E46C671-8597-4A38-99B5-89BCF9E06FC6}"/>
              </a:ext>
            </a:extLst>
          </p:cNvPr>
          <p:cNvSpPr txBox="1"/>
          <p:nvPr userDrawn="1"/>
        </p:nvSpPr>
        <p:spPr>
          <a:xfrm>
            <a:off x="7799253" y="4940117"/>
            <a:ext cx="1019070" cy="1876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5ED436A0-D5FC-479D-9D1C-A714A6CDB9F8}" type="slidenum">
              <a:rPr lang="it-IT" sz="619" b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‹N›</a:t>
            </a:fld>
            <a:endParaRPr lang="it-IT" sz="619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7336EC55-C014-458E-B9F8-F5CCF9E40859}"/>
              </a:ext>
            </a:extLst>
          </p:cNvPr>
          <p:cNvCxnSpPr>
            <a:cxnSpLocks/>
          </p:cNvCxnSpPr>
          <p:nvPr userDrawn="1"/>
        </p:nvCxnSpPr>
        <p:spPr>
          <a:xfrm>
            <a:off x="-6484" y="492714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 descr="Immagine che contiene Carattere, simbolo, design, tipografia&#10;&#10;Il contenuto generato dall'IA potrebbe non essere corretto.">
            <a:extLst>
              <a:ext uri="{FF2B5EF4-FFF2-40B4-BE49-F238E27FC236}">
                <a16:creationId xmlns:a16="http://schemas.microsoft.com/office/drawing/2014/main" id="{61161FC8-A5CF-068D-1A19-77E3870A43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0903" y="123560"/>
            <a:ext cx="1123525" cy="44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32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_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diapositiva">
            <a:extLst>
              <a:ext uri="{FF2B5EF4-FFF2-40B4-BE49-F238E27FC236}">
                <a16:creationId xmlns:a16="http://schemas.microsoft.com/office/drawing/2014/main" id="{F335035B-9DA0-E04D-8801-700051ECC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713183"/>
            <a:ext cx="8193322" cy="640944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8" name="Segnaposto tabella 7">
            <a:extLst>
              <a:ext uri="{FF2B5EF4-FFF2-40B4-BE49-F238E27FC236}">
                <a16:creationId xmlns:a16="http://schemas.microsoft.com/office/drawing/2014/main" id="{6CED19FB-3545-49A3-228D-FC85FB02A2F1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714375" y="1510402"/>
            <a:ext cx="8193088" cy="3231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7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/>
              <a:t>Fare clic sull'icona per inserire una tabella</a:t>
            </a:r>
            <a:endParaRPr lang="it-IT" dirty="0"/>
          </a:p>
        </p:txBody>
      </p:sp>
      <p:pic>
        <p:nvPicPr>
          <p:cNvPr id="5" name="Immagine 4" descr="HR Excellence in Research">
            <a:extLst>
              <a:ext uri="{FF2B5EF4-FFF2-40B4-BE49-F238E27FC236}">
                <a16:creationId xmlns:a16="http://schemas.microsoft.com/office/drawing/2014/main" id="{9D6CE07E-284D-AD75-EE61-3FC9EC074F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500" y="95920"/>
            <a:ext cx="883351" cy="597523"/>
          </a:xfrm>
          <a:prstGeom prst="rect">
            <a:avLst/>
          </a:prstGeom>
        </p:spPr>
      </p:pic>
      <p:sp>
        <p:nvSpPr>
          <p:cNvPr id="10" name="Dati generali relazione">
            <a:extLst>
              <a:ext uri="{FF2B5EF4-FFF2-40B4-BE49-F238E27FC236}">
                <a16:creationId xmlns:a16="http://schemas.microsoft.com/office/drawing/2014/main" id="{7FD56827-5A4D-4379-8EF8-34E297B08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6588" y="4934259"/>
            <a:ext cx="7590251" cy="187819"/>
          </a:xfrm>
          <a:prstGeom prst="rect">
            <a:avLst/>
          </a:prstGeom>
        </p:spPr>
        <p:txBody>
          <a:bodyPr/>
          <a:lstStyle>
            <a:lvl1pPr>
              <a:buNone/>
              <a:defRPr sz="825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563"/>
            </a:lvl2pPr>
            <a:lvl3pPr>
              <a:defRPr sz="563"/>
            </a:lvl3pPr>
            <a:lvl4pPr>
              <a:defRPr sz="563"/>
            </a:lvl4pPr>
            <a:lvl5pPr>
              <a:defRPr sz="563"/>
            </a:lvl5pPr>
          </a:lstStyle>
          <a:p>
            <a:pPr lvl="0"/>
            <a:r>
              <a:rPr lang="it-IT" dirty="0"/>
              <a:t>Titolo _ Relatore (Verdana 11pt)</a:t>
            </a:r>
          </a:p>
        </p:txBody>
      </p:sp>
      <p:sp>
        <p:nvSpPr>
          <p:cNvPr id="11" name="Numero slide">
            <a:extLst>
              <a:ext uri="{FF2B5EF4-FFF2-40B4-BE49-F238E27FC236}">
                <a16:creationId xmlns:a16="http://schemas.microsoft.com/office/drawing/2014/main" id="{071B1338-CEAE-46AC-A694-BB222BCDDA81}"/>
              </a:ext>
            </a:extLst>
          </p:cNvPr>
          <p:cNvSpPr txBox="1"/>
          <p:nvPr userDrawn="1"/>
        </p:nvSpPr>
        <p:spPr>
          <a:xfrm>
            <a:off x="7799253" y="4940117"/>
            <a:ext cx="1019070" cy="1876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5ED436A0-D5FC-479D-9D1C-A714A6CDB9F8}" type="slidenum">
              <a:rPr lang="it-IT" sz="619" b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‹N›</a:t>
            </a:fld>
            <a:endParaRPr lang="it-IT" sz="619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64E2CB7B-BC13-4711-A025-ACFADEB84A83}"/>
              </a:ext>
            </a:extLst>
          </p:cNvPr>
          <p:cNvCxnSpPr>
            <a:cxnSpLocks/>
          </p:cNvCxnSpPr>
          <p:nvPr userDrawn="1"/>
        </p:nvCxnSpPr>
        <p:spPr>
          <a:xfrm>
            <a:off x="-6484" y="492714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 descr="Immagine che contiene Carattere, simbolo, design, tipografia&#10;&#10;Il contenuto generato dall'IA potrebbe non essere corretto.">
            <a:extLst>
              <a:ext uri="{FF2B5EF4-FFF2-40B4-BE49-F238E27FC236}">
                <a16:creationId xmlns:a16="http://schemas.microsoft.com/office/drawing/2014/main" id="{623D1B65-D022-3B46-FC5F-B57A56FE90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0903" y="123560"/>
            <a:ext cx="1123525" cy="44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3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ola chiav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FE5A08F-DEC0-CE1D-72EE-478401B6064F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1D2A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8" name="Titolo 17">
            <a:extLst>
              <a:ext uri="{FF2B5EF4-FFF2-40B4-BE49-F238E27FC236}">
                <a16:creationId xmlns:a16="http://schemas.microsoft.com/office/drawing/2014/main" id="{CEFB5359-D527-5386-8780-AEC4E614A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301" y="1425256"/>
            <a:ext cx="7043738" cy="1146495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 dirty="0"/>
              <a:t>#Parola chiave</a:t>
            </a:r>
          </a:p>
        </p:txBody>
      </p:sp>
      <p:pic>
        <p:nvPicPr>
          <p:cNvPr id="10" name="Immagine 9" descr="Immagine che contiene disegno, simbolo, Elementi grafici, schizzo&#10;&#10;Descrizione generata automaticamente">
            <a:extLst>
              <a:ext uri="{FF2B5EF4-FFF2-40B4-BE49-F238E27FC236}">
                <a16:creationId xmlns:a16="http://schemas.microsoft.com/office/drawing/2014/main" id="{97181023-6ABE-4C63-AE7E-6268E95045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722702" y="233464"/>
            <a:ext cx="6421298" cy="662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03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13" r:id="rId3"/>
    <p:sldLayoutId id="2147483714" r:id="rId4"/>
    <p:sldLayoutId id="2147483689" r:id="rId5"/>
    <p:sldLayoutId id="2147483712" r:id="rId6"/>
    <p:sldLayoutId id="2147483711" r:id="rId7"/>
    <p:sldLayoutId id="2147483710" r:id="rId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astyle.apa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pastyle.apa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astyle.apa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Wjh69utVG5yqx4dN9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i.it/sites/default/files/2025-04/linee_guida_IA_studio.pdf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www.psicologia.unifi.it/vp-465-domanda-di-laurea.html" TargetMode="External"/><Relationship Id="rId4" Type="http://schemas.openxmlformats.org/officeDocument/2006/relationships/hyperlink" Target="https://sol.unifi.it/tesionlinestudente/engin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i.it/sites/default/files/202407/formula_media_esame_di_laurea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https://www.psicologia.unifi.it/vp-465-domanda-di-laurea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icologia.unifi.it/vp-136-prova-finale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104F2D-5A80-071A-AD03-1429902C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0"/>
              </a:lnSpc>
              <a:spcBef>
                <a:spcPts val="0"/>
              </a:spcBef>
              <a:buClr>
                <a:srgbClr val="000000"/>
              </a:buClr>
              <a:buSzPts val="7500"/>
            </a:pPr>
            <a:r>
              <a:rPr lang="en-US" sz="28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PROVA FINALE</a:t>
            </a:r>
            <a:endParaRPr lang="en-US" sz="8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DB3CF5-37D5-60AD-4CD9-E4654F1A2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>
              <a:lnSpc>
                <a:spcPct val="86387"/>
              </a:lnSpc>
              <a:spcBef>
                <a:spcPts val="0"/>
              </a:spcBef>
            </a:pPr>
            <a:r>
              <a:rPr lang="it-IT" sz="20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Corso Triennale in Scienze e Tecniche Psicologiche</a:t>
            </a:r>
          </a:p>
          <a:p>
            <a:pPr lvl="0">
              <a:lnSpc>
                <a:spcPct val="86387"/>
              </a:lnSpc>
              <a:spcBef>
                <a:spcPts val="0"/>
              </a:spcBef>
            </a:pPr>
            <a:endParaRPr lang="it-IT" sz="2000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lnSpc>
                <a:spcPct val="86387"/>
              </a:lnSpc>
              <a:spcBef>
                <a:spcPts val="0"/>
              </a:spcBef>
            </a:pPr>
            <a:r>
              <a:rPr lang="it-IT" sz="20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Materiale aggiornato al 05/05/2026</a:t>
            </a:r>
            <a:endParaRPr lang="it-IT" b="1" dirty="0"/>
          </a:p>
          <a:p>
            <a:pPr lvl="0">
              <a:lnSpc>
                <a:spcPct val="86387"/>
              </a:lnSpc>
              <a:spcBef>
                <a:spcPts val="0"/>
              </a:spcBef>
            </a:pPr>
            <a:endParaRPr lang="it-IT" sz="2000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lnSpc>
                <a:spcPct val="86387"/>
              </a:lnSpc>
              <a:spcBef>
                <a:spcPts val="0"/>
              </a:spcBef>
            </a:pPr>
            <a:endParaRPr lang="it-IT"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0909573-A532-F2EF-B3A2-B752657A1D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040" y="4120162"/>
            <a:ext cx="4932209" cy="267890"/>
          </a:xfrm>
        </p:spPr>
        <p:txBody>
          <a:bodyPr/>
          <a:lstStyle/>
          <a:p>
            <a:r>
              <a:rPr lang="en-US" sz="16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Team </a:t>
            </a:r>
            <a:r>
              <a:rPr lang="en-US" sz="1600" dirty="0" err="1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Orientamento</a:t>
            </a:r>
            <a:r>
              <a:rPr lang="en-US" sz="16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 Scuola di </a:t>
            </a:r>
            <a:r>
              <a:rPr lang="en-US" sz="1600" dirty="0" err="1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Psicologia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3719AB1-3644-6B6B-B7EF-F1A8EE46F9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orientamentopsico@psicologia.unifi.it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406565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F4280-F911-6E3D-BCE9-DCFC96ACA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75D4DB5-BAFB-225C-1245-24B065E02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Struttura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dell’elaborato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(2)</a:t>
            </a:r>
            <a:endParaRPr lang="en-US" sz="9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B3711A5-A1E3-98DE-23B5-50A24606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CF69DF-5BFC-CF61-15EB-63C257AD0818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PROVA FINALE </a:t>
            </a:r>
            <a:endParaRPr lang="it-IT" sz="2000" b="1" dirty="0"/>
          </a:p>
        </p:txBody>
      </p:sp>
      <p:sp>
        <p:nvSpPr>
          <p:cNvPr id="3" name="Google Shape;238;p8" descr="A table with numbers and words  Description automatically generated">
            <a:extLst>
              <a:ext uri="{FF2B5EF4-FFF2-40B4-BE49-F238E27FC236}">
                <a16:creationId xmlns:a16="http://schemas.microsoft.com/office/drawing/2014/main" id="{4216208D-ECFA-4237-7568-1DDBCD30DA97}"/>
              </a:ext>
            </a:extLst>
          </p:cNvPr>
          <p:cNvSpPr>
            <a:spLocks noChangeAspect="1"/>
          </p:cNvSpPr>
          <p:nvPr/>
        </p:nvSpPr>
        <p:spPr>
          <a:xfrm>
            <a:off x="543341" y="2302264"/>
            <a:ext cx="5386943" cy="2358662"/>
          </a:xfrm>
          <a:custGeom>
            <a:avLst/>
            <a:gdLst/>
            <a:ahLst/>
            <a:cxnLst/>
            <a:rect l="l" t="t" r="r" b="b"/>
            <a:pathLst>
              <a:path w="10267950" h="4495800" extrusionOk="0">
                <a:moveTo>
                  <a:pt x="0" y="0"/>
                </a:moveTo>
                <a:lnTo>
                  <a:pt x="10267950" y="0"/>
                </a:lnTo>
                <a:lnTo>
                  <a:pt x="10267950" y="4495801"/>
                </a:lnTo>
                <a:lnTo>
                  <a:pt x="0" y="44958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FB5BE55A-98C4-E2F9-F8AB-1EB12D828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218285"/>
              </p:ext>
            </p:extLst>
          </p:nvPr>
        </p:nvGraphicFramePr>
        <p:xfrm>
          <a:off x="6241002" y="2306345"/>
          <a:ext cx="2573538" cy="22834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9922">
                  <a:extLst>
                    <a:ext uri="{9D8B030D-6E8A-4147-A177-3AD203B41FA5}">
                      <a16:colId xmlns:a16="http://schemas.microsoft.com/office/drawing/2014/main" val="641128093"/>
                    </a:ext>
                  </a:extLst>
                </a:gridCol>
                <a:gridCol w="753616">
                  <a:extLst>
                    <a:ext uri="{9D8B030D-6E8A-4147-A177-3AD203B41FA5}">
                      <a16:colId xmlns:a16="http://schemas.microsoft.com/office/drawing/2014/main" val="1580362324"/>
                    </a:ext>
                  </a:extLst>
                </a:gridCol>
              </a:tblGrid>
              <a:tr h="456683"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Interlinea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1,5 </a:t>
                      </a:r>
                      <a:r>
                        <a:rPr lang="it-IT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pt</a:t>
                      </a:r>
                      <a:endParaRPr lang="it-IT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114452"/>
                  </a:ext>
                </a:extLst>
              </a:tr>
              <a:tr h="456683"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Margine superiore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2,5 </a:t>
                      </a:r>
                      <a:r>
                        <a:rPr lang="it-IT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pt</a:t>
                      </a:r>
                      <a:endParaRPr lang="it-IT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603300"/>
                  </a:ext>
                </a:extLst>
              </a:tr>
              <a:tr h="456683"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Margine inferiore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2,5 </a:t>
                      </a:r>
                      <a:r>
                        <a:rPr lang="it-IT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pt</a:t>
                      </a:r>
                      <a:endParaRPr lang="it-IT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302560"/>
                  </a:ext>
                </a:extLst>
              </a:tr>
              <a:tr h="456683"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Margine rilegatura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3,5 </a:t>
                      </a:r>
                      <a:r>
                        <a:rPr lang="it-IT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pt</a:t>
                      </a:r>
                      <a:endParaRPr lang="it-IT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361955"/>
                  </a:ext>
                </a:extLst>
              </a:tr>
              <a:tr h="456683"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Margine libero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2,5 </a:t>
                      </a:r>
                      <a:r>
                        <a:rPr lang="it-IT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pt</a:t>
                      </a:r>
                      <a:endParaRPr lang="it-IT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144647"/>
                  </a:ext>
                </a:extLst>
              </a:tr>
            </a:tbl>
          </a:graphicData>
        </a:graphic>
      </p:graphicFrame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86BB1264-C009-96DD-D54C-3C82D2B91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4" y="1259890"/>
            <a:ext cx="7843697" cy="434608"/>
          </a:xfrm>
        </p:spPr>
        <p:txBody>
          <a:bodyPr/>
          <a:lstStyle/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it-IT" sz="1600" dirty="0">
                <a:cs typeface="Arial"/>
                <a:sym typeface="Arial"/>
              </a:rPr>
              <a:t>Normative dell’</a:t>
            </a:r>
            <a:r>
              <a:rPr lang="it-IT" sz="1600" i="1" dirty="0">
                <a:cs typeface="Arial"/>
                <a:sym typeface="Arial"/>
              </a:rPr>
              <a:t>American </a:t>
            </a:r>
            <a:r>
              <a:rPr lang="it-IT" sz="1600" i="1" dirty="0" err="1">
                <a:cs typeface="Arial"/>
                <a:sym typeface="Arial"/>
              </a:rPr>
              <a:t>Psychological</a:t>
            </a:r>
            <a:r>
              <a:rPr lang="it-IT" sz="1600" i="1" dirty="0">
                <a:cs typeface="Arial"/>
                <a:sym typeface="Arial"/>
              </a:rPr>
              <a:t> Association</a:t>
            </a:r>
            <a:r>
              <a:rPr lang="it-IT" sz="1600" dirty="0">
                <a:cs typeface="Arial"/>
                <a:sym typeface="Arial"/>
              </a:rPr>
              <a:t> (</a:t>
            </a:r>
            <a:r>
              <a:rPr lang="it-IT" sz="1600" b="1" dirty="0">
                <a:cs typeface="Arial"/>
                <a:sym typeface="Arial"/>
              </a:rPr>
              <a:t>APA</a:t>
            </a:r>
            <a:r>
              <a:rPr lang="it-IT" sz="1600" dirty="0">
                <a:cs typeface="Arial"/>
                <a:sym typeface="Arial"/>
              </a:rPr>
              <a:t>) – </a:t>
            </a:r>
            <a:r>
              <a:rPr lang="it-IT" sz="1600" b="1" dirty="0">
                <a:cs typeface="Arial"/>
                <a:sym typeface="Arial"/>
              </a:rPr>
              <a:t>7</a:t>
            </a:r>
            <a:r>
              <a:rPr lang="it-IT" sz="1600" b="1" baseline="30000" dirty="0">
                <a:cs typeface="Arial"/>
                <a:sym typeface="Arial"/>
              </a:rPr>
              <a:t>th </a:t>
            </a:r>
            <a:r>
              <a:rPr lang="it-IT" sz="1600" b="1" dirty="0" err="1">
                <a:cs typeface="Arial"/>
                <a:sym typeface="Arial"/>
              </a:rPr>
              <a:t>edition</a:t>
            </a:r>
            <a:endParaRPr lang="it-IT" sz="1600" b="1" dirty="0">
              <a:cs typeface="Arial"/>
              <a:sym typeface="Arial"/>
            </a:endParaRPr>
          </a:p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pl-PL" sz="1600" dirty="0">
                <a:cs typeface="Arial"/>
                <a:sym typeface="Arial"/>
                <a:hlinkClick r:id="rId4"/>
              </a:rPr>
              <a:t>https://apastyle.apa.org/</a:t>
            </a:r>
            <a:r>
              <a:rPr lang="it-IT" sz="1600" dirty="0">
                <a:cs typeface="Arial"/>
                <a:sym typeface="Arial"/>
              </a:rPr>
              <a:t> </a:t>
            </a:r>
            <a:endParaRPr lang="it-IT" sz="1600" b="1" dirty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9231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D1D37-D860-F2BC-AB82-B96BA2565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4C732ED-3C0D-1FBC-BBA9-848DAE64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Citazioni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u="sng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nel</a:t>
            </a:r>
            <a:r>
              <a:rPr lang="en-US" u="sng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testo</a:t>
            </a:r>
            <a:endParaRPr lang="en-US" sz="900" b="0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09AEE6E-47DA-8894-B6FA-093FE2994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0551340-6F5E-A1E9-0C9C-60D532CCCA99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PROVA FINALE 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2D67C6F0-F9A2-37E0-4E39-DBC0120A9C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4" y="1259890"/>
            <a:ext cx="7843697" cy="434608"/>
          </a:xfrm>
        </p:spPr>
        <p:txBody>
          <a:bodyPr/>
          <a:lstStyle/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it-IT" sz="1600" dirty="0">
                <a:cs typeface="Arial"/>
                <a:sym typeface="Arial"/>
              </a:rPr>
              <a:t>Normative dell’</a:t>
            </a:r>
            <a:r>
              <a:rPr lang="it-IT" sz="1600" i="1" dirty="0">
                <a:cs typeface="Arial"/>
                <a:sym typeface="Arial"/>
              </a:rPr>
              <a:t>American </a:t>
            </a:r>
            <a:r>
              <a:rPr lang="it-IT" sz="1600" i="1" dirty="0" err="1">
                <a:cs typeface="Arial"/>
                <a:sym typeface="Arial"/>
              </a:rPr>
              <a:t>Psychological</a:t>
            </a:r>
            <a:r>
              <a:rPr lang="it-IT" sz="1600" i="1" dirty="0">
                <a:cs typeface="Arial"/>
                <a:sym typeface="Arial"/>
              </a:rPr>
              <a:t> Association</a:t>
            </a:r>
            <a:r>
              <a:rPr lang="it-IT" sz="1600" dirty="0">
                <a:cs typeface="Arial"/>
                <a:sym typeface="Arial"/>
              </a:rPr>
              <a:t> (</a:t>
            </a:r>
            <a:r>
              <a:rPr lang="it-IT" sz="1600" b="1" dirty="0">
                <a:cs typeface="Arial"/>
                <a:sym typeface="Arial"/>
              </a:rPr>
              <a:t>APA</a:t>
            </a:r>
            <a:r>
              <a:rPr lang="it-IT" sz="1600" dirty="0">
                <a:cs typeface="Arial"/>
                <a:sym typeface="Arial"/>
              </a:rPr>
              <a:t>) – </a:t>
            </a:r>
            <a:r>
              <a:rPr lang="it-IT" sz="1600" b="1" dirty="0">
                <a:cs typeface="Arial"/>
                <a:sym typeface="Arial"/>
              </a:rPr>
              <a:t>7</a:t>
            </a:r>
            <a:r>
              <a:rPr lang="it-IT" sz="1600" b="1" baseline="30000" dirty="0">
                <a:cs typeface="Arial"/>
                <a:sym typeface="Arial"/>
              </a:rPr>
              <a:t>th </a:t>
            </a:r>
            <a:r>
              <a:rPr lang="it-IT" sz="1600" b="1" dirty="0" err="1">
                <a:cs typeface="Arial"/>
                <a:sym typeface="Arial"/>
              </a:rPr>
              <a:t>edition</a:t>
            </a:r>
            <a:endParaRPr lang="it-IT" sz="1600" b="1" dirty="0">
              <a:cs typeface="Arial"/>
              <a:sym typeface="Arial"/>
            </a:endParaRPr>
          </a:p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pl-PL" sz="1600" dirty="0">
                <a:cs typeface="Arial"/>
                <a:sym typeface="Arial"/>
                <a:hlinkClick r:id="rId3"/>
              </a:rPr>
              <a:t>https://apastyle.apa.org/</a:t>
            </a:r>
            <a:r>
              <a:rPr lang="it-IT" sz="1600" dirty="0">
                <a:cs typeface="Arial"/>
                <a:sym typeface="Arial"/>
              </a:rPr>
              <a:t> </a:t>
            </a:r>
          </a:p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endParaRPr lang="it-IT" sz="1600" dirty="0">
              <a:cs typeface="Arial"/>
              <a:sym typeface="Arial"/>
            </a:endParaRPr>
          </a:p>
          <a:p>
            <a:pPr marL="597215" lvl="1" indent="-298607">
              <a:lnSpc>
                <a:spcPct val="180024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 b="1" dirty="0">
                <a:cs typeface="Arial"/>
                <a:sym typeface="Arial"/>
              </a:rPr>
              <a:t>Un solo autore</a:t>
            </a:r>
            <a:r>
              <a:rPr lang="it-IT" sz="1600" dirty="0">
                <a:cs typeface="Arial"/>
                <a:sym typeface="Arial"/>
              </a:rPr>
              <a:t>: (Brown, 1992)</a:t>
            </a:r>
            <a:endParaRPr lang="it-IT" sz="800" dirty="0">
              <a:cs typeface="Arial"/>
              <a:sym typeface="Arial"/>
            </a:endParaRPr>
          </a:p>
          <a:p>
            <a:pPr marL="597215" lvl="1" indent="-298607">
              <a:lnSpc>
                <a:spcPct val="180024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 b="1" dirty="0">
                <a:cs typeface="Arial"/>
                <a:sym typeface="Arial"/>
              </a:rPr>
              <a:t>Due autori</a:t>
            </a:r>
            <a:r>
              <a:rPr lang="it-IT" sz="1600" dirty="0">
                <a:cs typeface="Arial"/>
                <a:sym typeface="Arial"/>
              </a:rPr>
              <a:t>: (</a:t>
            </a:r>
            <a:r>
              <a:rPr lang="it-IT" sz="1600" dirty="0" err="1">
                <a:cs typeface="Arial"/>
                <a:sym typeface="Arial"/>
              </a:rPr>
              <a:t>Caudek</a:t>
            </a:r>
            <a:r>
              <a:rPr lang="it-IT" sz="1600" dirty="0">
                <a:cs typeface="Arial"/>
                <a:sym typeface="Arial"/>
              </a:rPr>
              <a:t> &amp; </a:t>
            </a:r>
            <a:r>
              <a:rPr lang="it-IT" sz="1600" dirty="0" err="1">
                <a:cs typeface="Arial"/>
                <a:sym typeface="Arial"/>
              </a:rPr>
              <a:t>Proffitt</a:t>
            </a:r>
            <a:r>
              <a:rPr lang="it-IT" sz="1600" dirty="0">
                <a:cs typeface="Arial"/>
                <a:sym typeface="Arial"/>
              </a:rPr>
              <a:t>, 1993)</a:t>
            </a:r>
            <a:endParaRPr lang="it-IT" sz="800" dirty="0">
              <a:cs typeface="Arial"/>
              <a:sym typeface="Arial"/>
            </a:endParaRPr>
          </a:p>
          <a:p>
            <a:pPr marL="597215" lvl="1" indent="-298607">
              <a:lnSpc>
                <a:spcPct val="180024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 b="1" dirty="0">
                <a:cs typeface="Arial"/>
                <a:sym typeface="Arial"/>
              </a:rPr>
              <a:t>Più di due autori</a:t>
            </a:r>
            <a:r>
              <a:rPr lang="it-IT" sz="1600" dirty="0">
                <a:cs typeface="Arial"/>
                <a:sym typeface="Arial"/>
              </a:rPr>
              <a:t>: (Donati et al., 2005)</a:t>
            </a:r>
            <a:endParaRPr lang="it-IT" sz="800" dirty="0">
              <a:cs typeface="Arial"/>
              <a:sym typeface="Arial"/>
            </a:endParaRPr>
          </a:p>
        </p:txBody>
      </p:sp>
      <p:pic>
        <p:nvPicPr>
          <p:cNvPr id="14" name="Google Shape;263;p9">
            <a:extLst>
              <a:ext uri="{FF2B5EF4-FFF2-40B4-BE49-F238E27FC236}">
                <a16:creationId xmlns:a16="http://schemas.microsoft.com/office/drawing/2014/main" id="{1A334457-FCF7-949E-82DA-01C61C3F0FF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5670" y="1900834"/>
            <a:ext cx="2608419" cy="2658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7494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B07B3-8E8C-FC5A-C199-E042B371D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E0A6FA-C507-9547-3409-BE96C0F35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Citazioni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u="sng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 </a:t>
            </a:r>
            <a:r>
              <a:rPr lang="en-US" u="sng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bibliografia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(dopo le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conclusioni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 lang="en-US" sz="900" b="0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B5848196-7221-9679-C065-0E5ABF862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470C445-08DB-6EBF-CE55-E8B68EACEBD0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PROVA FINALE 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287F79A9-6B9B-56B7-83E5-67BB0A5DDB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4" y="1259890"/>
            <a:ext cx="8103949" cy="434608"/>
          </a:xfrm>
        </p:spPr>
        <p:txBody>
          <a:bodyPr/>
          <a:lstStyle/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it-IT" sz="1600" dirty="0">
                <a:cs typeface="Arial"/>
                <a:sym typeface="Arial"/>
              </a:rPr>
              <a:t>Normative dell’</a:t>
            </a:r>
            <a:r>
              <a:rPr lang="it-IT" sz="1600" i="1" dirty="0">
                <a:cs typeface="Arial"/>
                <a:sym typeface="Arial"/>
              </a:rPr>
              <a:t>American </a:t>
            </a:r>
            <a:r>
              <a:rPr lang="it-IT" sz="1600" i="1" dirty="0" err="1">
                <a:cs typeface="Arial"/>
                <a:sym typeface="Arial"/>
              </a:rPr>
              <a:t>Psychological</a:t>
            </a:r>
            <a:r>
              <a:rPr lang="it-IT" sz="1600" i="1" dirty="0">
                <a:cs typeface="Arial"/>
                <a:sym typeface="Arial"/>
              </a:rPr>
              <a:t> Association</a:t>
            </a:r>
            <a:r>
              <a:rPr lang="it-IT" sz="1600" dirty="0">
                <a:cs typeface="Arial"/>
                <a:sym typeface="Arial"/>
              </a:rPr>
              <a:t> (</a:t>
            </a:r>
            <a:r>
              <a:rPr lang="it-IT" sz="1600" b="1" dirty="0">
                <a:cs typeface="Arial"/>
                <a:sym typeface="Arial"/>
              </a:rPr>
              <a:t>APA</a:t>
            </a:r>
            <a:r>
              <a:rPr lang="it-IT" sz="1600" dirty="0">
                <a:cs typeface="Arial"/>
                <a:sym typeface="Arial"/>
              </a:rPr>
              <a:t>) – </a:t>
            </a:r>
            <a:r>
              <a:rPr lang="it-IT" sz="1600" b="1" dirty="0">
                <a:cs typeface="Arial"/>
                <a:sym typeface="Arial"/>
              </a:rPr>
              <a:t>7</a:t>
            </a:r>
            <a:r>
              <a:rPr lang="it-IT" sz="1600" b="1" baseline="30000" dirty="0">
                <a:cs typeface="Arial"/>
                <a:sym typeface="Arial"/>
              </a:rPr>
              <a:t>th </a:t>
            </a:r>
            <a:r>
              <a:rPr lang="it-IT" sz="1600" b="1" dirty="0" err="1">
                <a:cs typeface="Arial"/>
                <a:sym typeface="Arial"/>
              </a:rPr>
              <a:t>edition</a:t>
            </a:r>
            <a:endParaRPr lang="it-IT" sz="1600" b="1" dirty="0">
              <a:cs typeface="Arial"/>
              <a:sym typeface="Arial"/>
            </a:endParaRPr>
          </a:p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pl-PL" sz="1600" dirty="0">
                <a:cs typeface="Arial"/>
                <a:sym typeface="Arial"/>
                <a:hlinkClick r:id="rId3"/>
              </a:rPr>
              <a:t>https://apastyle.apa.org/</a:t>
            </a:r>
            <a:r>
              <a:rPr lang="it-IT" sz="1600" dirty="0">
                <a:cs typeface="Arial"/>
                <a:sym typeface="Arial"/>
              </a:rPr>
              <a:t> </a:t>
            </a:r>
            <a:endParaRPr lang="it-IT" sz="1600" dirty="0">
              <a:latin typeface="Arial"/>
              <a:ea typeface="Arial"/>
              <a:cs typeface="Arial"/>
              <a:sym typeface="Arial"/>
            </a:endParaRPr>
          </a:p>
          <a:p>
            <a:pPr marL="298450" lvl="1" indent="-298450">
              <a:lnSpc>
                <a:spcPct val="180024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400" b="1" dirty="0">
                <a:cs typeface="Arial"/>
                <a:sym typeface="Arial"/>
              </a:rPr>
              <a:t>Libro</a:t>
            </a:r>
            <a:r>
              <a:rPr lang="it-IT" sz="1400" dirty="0">
                <a:cs typeface="Arial"/>
                <a:sym typeface="Arial"/>
              </a:rPr>
              <a:t>: Mecacci, L. (1992). </a:t>
            </a:r>
            <a:r>
              <a:rPr lang="it-IT" sz="1400" i="1" dirty="0">
                <a:cs typeface="Arial"/>
                <a:sym typeface="Arial"/>
              </a:rPr>
              <a:t>Storia della psicologia del Novecento</a:t>
            </a:r>
            <a:r>
              <a:rPr lang="it-IT" sz="1400" dirty="0">
                <a:cs typeface="Arial"/>
                <a:sym typeface="Arial"/>
              </a:rPr>
              <a:t>. Laterza. </a:t>
            </a:r>
          </a:p>
          <a:p>
            <a:pPr marL="298450" lvl="1" indent="-298450">
              <a:lnSpc>
                <a:spcPct val="180024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400" b="1" dirty="0">
                <a:cs typeface="Arial"/>
                <a:sym typeface="Arial"/>
              </a:rPr>
              <a:t>Articoli di riviste o periodici</a:t>
            </a:r>
            <a:r>
              <a:rPr lang="it-IT" sz="1400" dirty="0">
                <a:cs typeface="Arial"/>
                <a:sym typeface="Arial"/>
              </a:rPr>
              <a:t>: Mayer, R. E. (2019). Computer games in </a:t>
            </a:r>
            <a:r>
              <a:rPr lang="it-IT" sz="1400" dirty="0" err="1">
                <a:cs typeface="Arial"/>
                <a:sym typeface="Arial"/>
              </a:rPr>
              <a:t>education</a:t>
            </a:r>
            <a:r>
              <a:rPr lang="it-IT" sz="1400" dirty="0">
                <a:cs typeface="Arial"/>
                <a:sym typeface="Arial"/>
              </a:rPr>
              <a:t>. </a:t>
            </a:r>
            <a:r>
              <a:rPr lang="it-IT" sz="1400" i="1" dirty="0" err="1">
                <a:cs typeface="Arial"/>
                <a:sym typeface="Arial"/>
              </a:rPr>
              <a:t>Annual</a:t>
            </a:r>
            <a:r>
              <a:rPr lang="it-IT" sz="1400" i="1" dirty="0">
                <a:cs typeface="Arial"/>
                <a:sym typeface="Arial"/>
              </a:rPr>
              <a:t> Review of </a:t>
            </a:r>
            <a:r>
              <a:rPr lang="it-IT" sz="1400" i="1" dirty="0" err="1">
                <a:cs typeface="Arial"/>
                <a:sym typeface="Arial"/>
              </a:rPr>
              <a:t>Psychology</a:t>
            </a:r>
            <a:r>
              <a:rPr lang="it-IT" sz="1400" i="1" dirty="0">
                <a:cs typeface="Arial"/>
                <a:sym typeface="Arial"/>
              </a:rPr>
              <a:t>, 70</a:t>
            </a:r>
            <a:r>
              <a:rPr lang="it-IT" sz="1400" dirty="0">
                <a:cs typeface="Arial"/>
                <a:sym typeface="Arial"/>
              </a:rPr>
              <a:t>(1), 531–549. https://doi.org/10.1146/annurev-psych-010418-102744 </a:t>
            </a:r>
          </a:p>
          <a:p>
            <a:pPr marL="298450" lvl="1" indent="-298450">
              <a:lnSpc>
                <a:spcPct val="180024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400" b="1" dirty="0">
                <a:cs typeface="Arial"/>
                <a:sym typeface="Arial"/>
              </a:rPr>
              <a:t>Internet, software, multimedia</a:t>
            </a:r>
            <a:r>
              <a:rPr lang="it-IT" sz="1400" dirty="0">
                <a:cs typeface="Arial"/>
                <a:sym typeface="Arial"/>
              </a:rPr>
              <a:t>:  Nicolas, S. (2000). </a:t>
            </a:r>
            <a:r>
              <a:rPr lang="it-IT" sz="1400" i="1" dirty="0">
                <a:cs typeface="Arial"/>
                <a:sym typeface="Arial"/>
              </a:rPr>
              <a:t>L'école de la Salpetrière en 1885</a:t>
            </a:r>
            <a:r>
              <a:rPr lang="it-IT" sz="1400" dirty="0">
                <a:cs typeface="Arial"/>
                <a:sym typeface="Arial"/>
              </a:rPr>
              <a:t>. </a:t>
            </a:r>
            <a:r>
              <a:rPr lang="it-IT" sz="1400" dirty="0" err="1">
                <a:cs typeface="Arial"/>
                <a:sym typeface="Arial"/>
              </a:rPr>
              <a:t>Psychologie</a:t>
            </a:r>
            <a:r>
              <a:rPr lang="it-IT" sz="1400" dirty="0">
                <a:cs typeface="Arial"/>
                <a:sym typeface="Arial"/>
              </a:rPr>
              <a:t> et Histoire. http://Ipe.psycho.univ-paris5.fr/</a:t>
            </a:r>
            <a:r>
              <a:rPr lang="it-IT" sz="1400" dirty="0" err="1">
                <a:cs typeface="Arial"/>
                <a:sym typeface="Arial"/>
              </a:rPr>
              <a:t>membres</a:t>
            </a:r>
            <a:r>
              <a:rPr lang="it-IT" sz="1400" dirty="0">
                <a:cs typeface="Arial"/>
                <a:sym typeface="Arial"/>
              </a:rPr>
              <a:t>/Nicolas(3).html.</a:t>
            </a:r>
          </a:p>
        </p:txBody>
      </p:sp>
    </p:spTree>
    <p:extLst>
      <p:ext uri="{BB962C8B-B14F-4D97-AF65-F5344CB8AC3E}">
        <p14:creationId xmlns:p14="http://schemas.microsoft.com/office/powerpoint/2010/main" val="2239839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A6BDE-8E63-3787-FB07-58232BA58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AEEB0A-04A2-7257-E89B-2F8909604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Biblioteca di psicologia</a:t>
            </a:r>
            <a:br>
              <a:rPr lang="it-IT" dirty="0"/>
            </a:br>
            <a:br>
              <a:rPr lang="it-IT" dirty="0"/>
            </a:br>
            <a:r>
              <a:rPr lang="it-IT" sz="2000" b="0" dirty="0"/>
              <a:t>Via di S. Salvi, 12 – Padiglione 26 – 50135 Firenze</a:t>
            </a:r>
            <a:br>
              <a:rPr lang="it-IT" sz="2000" b="0" dirty="0"/>
            </a:br>
            <a:br>
              <a:rPr lang="it-IT" sz="2000" b="0" dirty="0"/>
            </a:br>
            <a:br>
              <a:rPr lang="it-IT" sz="2000" b="0" dirty="0"/>
            </a:br>
            <a:br>
              <a:rPr lang="it-IT" sz="2000" b="0" dirty="0"/>
            </a:br>
            <a:endParaRPr lang="it-IT" b="0" dirty="0"/>
          </a:p>
        </p:txBody>
      </p:sp>
      <p:pic>
        <p:nvPicPr>
          <p:cNvPr id="3" name="Google Shape;291;p11">
            <a:extLst>
              <a:ext uri="{FF2B5EF4-FFF2-40B4-BE49-F238E27FC236}">
                <a16:creationId xmlns:a16="http://schemas.microsoft.com/office/drawing/2014/main" id="{13E3433C-DC94-0046-493D-E89E2AC4AA3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44557" y="3131127"/>
            <a:ext cx="1829261" cy="16764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644FBA73-ECDA-5B4C-2DF7-74C8ACFCB6C1}"/>
              </a:ext>
            </a:extLst>
          </p:cNvPr>
          <p:cNvSpPr txBox="1">
            <a:spLocks/>
          </p:cNvSpPr>
          <p:nvPr/>
        </p:nvSpPr>
        <p:spPr>
          <a:xfrm>
            <a:off x="1257301" y="2372956"/>
            <a:ext cx="7043738" cy="114649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endParaRPr lang="it-IT" b="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6CFDF8C-5065-9022-3EDD-CD6421101D06}"/>
              </a:ext>
            </a:extLst>
          </p:cNvPr>
          <p:cNvSpPr txBox="1"/>
          <p:nvPr/>
        </p:nvSpPr>
        <p:spPr>
          <a:xfrm>
            <a:off x="1570182" y="371413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https://www.sba.unifi.it/p458.html </a:t>
            </a:r>
            <a:endParaRPr lang="it-IT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177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F89A2-97A3-621F-1C47-851AE84B8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AC822EA-C63B-8132-ED44-F33038F89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953326"/>
            <a:ext cx="8103948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Chiedi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in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biblioteca</a:t>
            </a:r>
            <a:endParaRPr lang="en-US" sz="900" b="0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D69E3FEC-1E2F-A794-5F73-48EAE4F08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0BDF00B-2FDA-41C4-DF1F-B38C19898EBD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Biblioteca di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Psicologia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176AD255-0288-30A0-C403-3CBA7A8112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4" y="1259890"/>
            <a:ext cx="8429626" cy="434608"/>
          </a:xfrm>
        </p:spPr>
        <p:txBody>
          <a:bodyPr/>
          <a:lstStyle/>
          <a:p>
            <a:pPr marL="22225" lvl="1" indent="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it-IT" sz="1500" dirty="0">
                <a:cs typeface="Arial"/>
                <a:sym typeface="Arial"/>
              </a:rPr>
              <a:t>Invia la tua domanda tramite il </a:t>
            </a:r>
            <a:r>
              <a:rPr lang="it-IT" sz="1500" u="sng" dirty="0">
                <a:cs typeface="Arial"/>
                <a:sym typeface="Arial"/>
              </a:rPr>
              <a:t>modulo online</a:t>
            </a:r>
            <a:r>
              <a:rPr lang="it-IT" sz="1500" dirty="0">
                <a:cs typeface="Arial"/>
                <a:sym typeface="Arial"/>
              </a:rPr>
              <a:t> per:</a:t>
            </a: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500" dirty="0">
                <a:cs typeface="Arial"/>
                <a:sym typeface="Arial"/>
              </a:rPr>
              <a:t>fare domande su </a:t>
            </a:r>
            <a:r>
              <a:rPr lang="it-IT" sz="1500" b="1" dirty="0">
                <a:cs typeface="Arial"/>
                <a:sym typeface="Arial"/>
              </a:rPr>
              <a:t>temi di natura bibliografica</a:t>
            </a:r>
            <a:r>
              <a:rPr lang="it-IT" sz="1500" dirty="0">
                <a:cs typeface="Arial"/>
                <a:sym typeface="Arial"/>
              </a:rPr>
              <a:t>;</a:t>
            </a: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500" dirty="0">
                <a:cs typeface="Arial"/>
                <a:sym typeface="Arial"/>
              </a:rPr>
              <a:t>chiedere indicazioni sulle </a:t>
            </a:r>
            <a:r>
              <a:rPr lang="it-IT" sz="1500" b="1" dirty="0">
                <a:cs typeface="Arial"/>
                <a:sym typeface="Arial"/>
              </a:rPr>
              <a:t>strategie di ricerca </a:t>
            </a:r>
            <a:r>
              <a:rPr lang="it-IT" sz="1500" dirty="0">
                <a:cs typeface="Arial"/>
                <a:sym typeface="Arial"/>
              </a:rPr>
              <a:t>e sulle </a:t>
            </a:r>
            <a:r>
              <a:rPr lang="it-IT" sz="1500" b="1" dirty="0">
                <a:cs typeface="Arial"/>
                <a:sym typeface="Arial"/>
              </a:rPr>
              <a:t>fonti</a:t>
            </a:r>
            <a:r>
              <a:rPr lang="it-IT" sz="1500" dirty="0">
                <a:cs typeface="Arial"/>
                <a:sym typeface="Arial"/>
              </a:rPr>
              <a:t> da consultare;</a:t>
            </a: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500" dirty="0">
                <a:cs typeface="Arial"/>
                <a:sym typeface="Arial"/>
              </a:rPr>
              <a:t>chiedere informazioni sui </a:t>
            </a:r>
            <a:r>
              <a:rPr lang="it-IT" sz="1500" b="1" dirty="0">
                <a:cs typeface="Arial"/>
                <a:sym typeface="Arial"/>
              </a:rPr>
              <a:t>servizi bibliotecari </a:t>
            </a:r>
            <a:r>
              <a:rPr lang="it-IT" sz="1500" dirty="0">
                <a:cs typeface="Arial"/>
                <a:sym typeface="Arial"/>
              </a:rPr>
              <a:t>dell'Ateneo.</a:t>
            </a:r>
          </a:p>
          <a:p>
            <a:pPr marL="22225" lvl="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endParaRPr lang="it-IT" sz="1500" dirty="0">
              <a:cs typeface="Arial"/>
              <a:sym typeface="Arial"/>
            </a:endParaRPr>
          </a:p>
          <a:p>
            <a:pPr marL="22225" lvl="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it-IT" sz="1500" b="1" dirty="0">
                <a:cs typeface="Arial"/>
                <a:sym typeface="Arial"/>
              </a:rPr>
              <a:t>La risposta arriverà via mail.</a:t>
            </a:r>
          </a:p>
          <a:p>
            <a:pPr marL="22225" lvl="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endParaRPr lang="it-IT" sz="1500" dirty="0">
              <a:cs typeface="Arial"/>
              <a:sym typeface="Arial"/>
            </a:endParaRPr>
          </a:p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it-IT" sz="1500" dirty="0">
                <a:cs typeface="Arial"/>
                <a:sym typeface="Arial"/>
              </a:rPr>
              <a:t>Per ricerche più articolate si consiglia di contattare i </a:t>
            </a:r>
            <a:r>
              <a:rPr lang="it-IT" sz="1500" b="1" dirty="0">
                <a:cs typeface="Arial"/>
                <a:sym typeface="Arial"/>
              </a:rPr>
              <a:t>servizi di assistenza alla ricerca bibliografica</a:t>
            </a:r>
            <a:r>
              <a:rPr lang="it-IT" sz="1500" dirty="0">
                <a:cs typeface="Arial"/>
                <a:sym typeface="Arial"/>
              </a:rPr>
              <a:t> delle singole biblioteche dell'Ateneo.</a:t>
            </a:r>
          </a:p>
        </p:txBody>
      </p:sp>
      <p:pic>
        <p:nvPicPr>
          <p:cNvPr id="3" name="Google Shape;303;p12">
            <a:extLst>
              <a:ext uri="{FF2B5EF4-FFF2-40B4-BE49-F238E27FC236}">
                <a16:creationId xmlns:a16="http://schemas.microsoft.com/office/drawing/2014/main" id="{C49A2A96-A8E1-5B0D-BD3D-C8745447927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6201" y="764185"/>
            <a:ext cx="1628082" cy="158667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Arco 13">
            <a:extLst>
              <a:ext uri="{FF2B5EF4-FFF2-40B4-BE49-F238E27FC236}">
                <a16:creationId xmlns:a16="http://schemas.microsoft.com/office/drawing/2014/main" id="{0F6CF2F5-ABB7-8D2F-46CC-EF8BE56BA9B6}"/>
              </a:ext>
            </a:extLst>
          </p:cNvPr>
          <p:cNvSpPr/>
          <p:nvPr/>
        </p:nvSpPr>
        <p:spPr>
          <a:xfrm rot="17172143">
            <a:off x="5219955" y="599195"/>
            <a:ext cx="871631" cy="2202391"/>
          </a:xfrm>
          <a:prstGeom prst="arc">
            <a:avLst>
              <a:gd name="adj1" fmla="val 16200000"/>
              <a:gd name="adj2" fmla="val 3988504"/>
            </a:avLst>
          </a:prstGeom>
          <a:ln w="28575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274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BC50B-90A9-55BC-48BB-3993D1D53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A1E8023-5414-3214-13BB-DDDC9B7F8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47" y="953326"/>
            <a:ext cx="8187076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it-IT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Obiettivo Tesi: la ricerca bibliografica nelle discipline umanistiche 2025-2026</a:t>
            </a: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D9058119-D342-D7D6-2741-934A95040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F64B4C0-7264-5905-9763-656284DA9463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Biblioteca di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Psicologia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EF407C3F-AE1B-EEF6-13BF-7307657444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247" y="1808376"/>
            <a:ext cx="7590251" cy="334380"/>
          </a:xfrm>
        </p:spPr>
        <p:txBody>
          <a:bodyPr/>
          <a:lstStyle/>
          <a:p>
            <a:pPr marL="0" lvl="0">
              <a:lnSpc>
                <a:spcPct val="140011"/>
              </a:lnSpc>
              <a:spcBef>
                <a:spcPts val="0"/>
              </a:spcBef>
              <a:buClr>
                <a:srgbClr val="000000"/>
              </a:buClr>
              <a:buSzPts val="3399"/>
            </a:pPr>
            <a:r>
              <a:rPr lang="it-IT" sz="1600" dirty="0">
                <a:cs typeface="Open Sans"/>
                <a:sym typeface="Open Sans"/>
              </a:rPr>
              <a:t>Il </a:t>
            </a:r>
            <a:r>
              <a:rPr lang="it-IT" sz="1600" b="1" dirty="0">
                <a:cs typeface="Open Sans"/>
                <a:sym typeface="Open Sans"/>
              </a:rPr>
              <a:t>corso </a:t>
            </a:r>
            <a:r>
              <a:rPr lang="it-IT" sz="1600" b="1" dirty="0" err="1">
                <a:cs typeface="Open Sans"/>
                <a:sym typeface="Open Sans"/>
              </a:rPr>
              <a:t>Moodle</a:t>
            </a:r>
            <a:r>
              <a:rPr lang="it-IT" sz="1600" dirty="0">
                <a:cs typeface="Open Sans"/>
                <a:sym typeface="Open Sans"/>
              </a:rPr>
              <a:t> può essere svolto in autonomia in qualsiasi orario e periodo dell'anno ed è articolato in</a:t>
            </a:r>
            <a:r>
              <a:rPr lang="it-IT" sz="1600" b="1" dirty="0">
                <a:cs typeface="Open Sans"/>
                <a:sym typeface="Open Sans"/>
              </a:rPr>
              <a:t> 5 sezioni </a:t>
            </a:r>
            <a:r>
              <a:rPr lang="it-IT" sz="1600" dirty="0">
                <a:cs typeface="Open Sans"/>
                <a:sym typeface="Open Sans"/>
              </a:rPr>
              <a:t>che ripercorrono le</a:t>
            </a:r>
            <a:r>
              <a:rPr lang="it-IT" sz="1600" b="1" dirty="0">
                <a:cs typeface="Open Sans"/>
                <a:sym typeface="Open Sans"/>
              </a:rPr>
              <a:t> tappe fondamentali </a:t>
            </a:r>
            <a:r>
              <a:rPr lang="it-IT" sz="1600" dirty="0">
                <a:cs typeface="Open Sans"/>
                <a:sym typeface="Open Sans"/>
              </a:rPr>
              <a:t>che uno studente deve affrontare durante il suo </a:t>
            </a:r>
            <a:r>
              <a:rPr lang="it-IT" sz="1600" b="1" dirty="0">
                <a:cs typeface="Open Sans"/>
                <a:sym typeface="Open Sans"/>
              </a:rPr>
              <a:t>percorso di ricerca bibliografica per la tesi</a:t>
            </a:r>
            <a:r>
              <a:rPr lang="it-IT" sz="1600" dirty="0">
                <a:cs typeface="Open Sans"/>
                <a:sym typeface="Open Sans"/>
              </a:rPr>
              <a:t>.</a:t>
            </a:r>
            <a:endParaRPr lang="it-IT" sz="1600" dirty="0">
              <a:cs typeface="Arial"/>
              <a:sym typeface="Arial"/>
            </a:endParaRPr>
          </a:p>
          <a:p>
            <a:pPr marL="0" lvl="0" algn="ctr">
              <a:lnSpc>
                <a:spcPct val="140011"/>
              </a:lnSpc>
              <a:spcBef>
                <a:spcPts val="0"/>
              </a:spcBef>
              <a:buClr>
                <a:srgbClr val="000000"/>
              </a:buClr>
              <a:buSzPts val="3399"/>
            </a:pPr>
            <a:endParaRPr lang="it-IT" sz="1600" dirty="0">
              <a:cs typeface="Open Sans"/>
              <a:sym typeface="Open Sans"/>
            </a:endParaRPr>
          </a:p>
        </p:txBody>
      </p:sp>
      <p:pic>
        <p:nvPicPr>
          <p:cNvPr id="6" name="Immagine 5" descr="Immagine che contiene modello, punto, pixel&#10;&#10;Il contenuto generato dall'IA potrebbe non essere corretto.">
            <a:extLst>
              <a:ext uri="{FF2B5EF4-FFF2-40B4-BE49-F238E27FC236}">
                <a16:creationId xmlns:a16="http://schemas.microsoft.com/office/drawing/2014/main" id="{C7D13A14-25C3-DC78-F5C4-F57F112D6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1563" y="3471097"/>
            <a:ext cx="1310552" cy="131055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672302-4E72-66D0-2286-82544B6D8EB7}"/>
              </a:ext>
            </a:extLst>
          </p:cNvPr>
          <p:cNvSpPr txBox="1"/>
          <p:nvPr/>
        </p:nvSpPr>
        <p:spPr>
          <a:xfrm>
            <a:off x="681264" y="3647622"/>
            <a:ext cx="6720898" cy="738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>
              <a:lnSpc>
                <a:spcPct val="140011"/>
              </a:lnSpc>
              <a:spcBef>
                <a:spcPts val="0"/>
              </a:spcBef>
              <a:buClr>
                <a:srgbClr val="000000"/>
              </a:buClr>
              <a:buSzPts val="3399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È possibile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iscriversi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 facendo il login in alto a destra con matricola e password e cliccando poi su iscrizione spontanea</a:t>
            </a:r>
            <a:endParaRPr lang="it-IT" sz="1600" dirty="0"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6136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AE8FE-03CA-397A-05AB-36FB5305F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D203E10-DA0D-B50A-F721-7E06CC174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47" y="953326"/>
            <a:ext cx="8187076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it-IT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La ricerca bibliografica per la tesi in Psicologia</a:t>
            </a:r>
            <a:endParaRPr lang="it-IT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DADA1DB8-DF0A-4951-3B32-FEDC333A4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66D7E68-08D6-66A2-8E8C-F37DA5BB0296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Biblioteca di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Psicologia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32A96721-5866-020D-D03A-7BFF11CE61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247" y="1485105"/>
            <a:ext cx="7590251" cy="334380"/>
          </a:xfrm>
        </p:spPr>
        <p:txBody>
          <a:bodyPr/>
          <a:lstStyle/>
          <a:p>
            <a:pPr marL="285750" lvl="0" indent="-285750">
              <a:lnSpc>
                <a:spcPct val="140011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>
                <a:cs typeface="Open Sans"/>
                <a:sym typeface="Open Sans"/>
              </a:rPr>
              <a:t>Corsi </a:t>
            </a:r>
            <a:r>
              <a:rPr lang="it-IT" sz="1600" b="1">
                <a:cs typeface="Open Sans"/>
                <a:sym typeface="Open Sans"/>
              </a:rPr>
              <a:t>online</a:t>
            </a:r>
            <a:endParaRPr lang="it-IT" sz="1600">
              <a:cs typeface="Arial"/>
              <a:sym typeface="Arial"/>
            </a:endParaRPr>
          </a:p>
          <a:p>
            <a:pPr marL="0" lvl="0" algn="ctr">
              <a:lnSpc>
                <a:spcPct val="140011"/>
              </a:lnSpc>
              <a:spcBef>
                <a:spcPts val="0"/>
              </a:spcBef>
              <a:buClr>
                <a:srgbClr val="000000"/>
              </a:buClr>
              <a:buSzPts val="3399"/>
            </a:pPr>
            <a:endParaRPr lang="it-IT" sz="1600" dirty="0">
              <a:cs typeface="Open Sans"/>
              <a:sym typeface="Open San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6D0CCD6-8F14-D2E3-3928-EA7B963889B3}"/>
              </a:ext>
            </a:extLst>
          </p:cNvPr>
          <p:cNvSpPr txBox="1"/>
          <p:nvPr/>
        </p:nvSpPr>
        <p:spPr>
          <a:xfrm>
            <a:off x="833664" y="3401220"/>
            <a:ext cx="7705354" cy="1082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>
              <a:lnSpc>
                <a:spcPct val="140011"/>
              </a:lnSpc>
              <a:spcBef>
                <a:spcPts val="0"/>
              </a:spcBef>
              <a:buClr>
                <a:srgbClr val="000000"/>
              </a:buClr>
              <a:buSzPts val="3399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Per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iscriversi: 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  <a:hlinkClick r:id="rId3"/>
              </a:rPr>
              <a:t>https://forms.gle/Wjh69utVG5yqx4dN9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 </a:t>
            </a:r>
          </a:p>
          <a:p>
            <a:pPr marL="0" lvl="0">
              <a:lnSpc>
                <a:spcPct val="140011"/>
              </a:lnSpc>
              <a:spcBef>
                <a:spcPts val="0"/>
              </a:spcBef>
              <a:buClr>
                <a:srgbClr val="000000"/>
              </a:buClr>
              <a:buSzPts val="3399"/>
            </a:pPr>
            <a:endParaRPr lang="it-IT" sz="1600" b="1" dirty="0"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  <a:p>
            <a:pPr marL="0" lvl="0">
              <a:lnSpc>
                <a:spcPct val="140011"/>
              </a:lnSpc>
              <a:spcBef>
                <a:spcPts val="0"/>
              </a:spcBef>
              <a:buClr>
                <a:srgbClr val="000000"/>
              </a:buClr>
              <a:buSzPts val="3399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Per maggiori informazioni: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infouma@unifi.it</a:t>
            </a:r>
            <a:endParaRPr lang="it-IT" sz="1600" dirty="0"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8B8B28C-0321-B945-502F-87AAD35E60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99" t="48546" r="18988" b="19279"/>
          <a:stretch>
            <a:fillRect/>
          </a:stretch>
        </p:blipFill>
        <p:spPr>
          <a:xfrm>
            <a:off x="985155" y="1893364"/>
            <a:ext cx="6678386" cy="135677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0419D70-B42C-8DA7-3C71-93CC18F997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670" y="3324016"/>
            <a:ext cx="1169002" cy="116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95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5B1A1-8CFD-3E6C-413D-E1FB4B494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9E64E39-9AEE-919C-1D61-72E03DA6B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47" y="953326"/>
            <a:ext cx="8187076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it-IT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Orari di apertura</a:t>
            </a: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D1B2FD7-991E-3546-C73E-38494ADE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0C6224-6925-8343-3740-E541B6CC935C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Biblioteca di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Psicologia</a:t>
            </a:r>
            <a:endParaRPr lang="it-IT" sz="2000" b="1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CA79C83-5035-7BEA-DC4B-9886DDF37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994" y="1570386"/>
            <a:ext cx="6865257" cy="299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1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F789B-4A8C-C678-5A3A-EA962AED4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C3468F-8F1C-4235-C90C-45BDA12D0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131" y="313561"/>
            <a:ext cx="7043738" cy="1146495"/>
          </a:xfrm>
        </p:spPr>
        <p:txBody>
          <a:bodyPr/>
          <a:lstStyle/>
          <a:p>
            <a:pPr algn="ctr"/>
            <a:r>
              <a:rPr lang="it-IT" dirty="0"/>
              <a:t>Dove cercare le fonti?</a:t>
            </a:r>
            <a:endParaRPr lang="it-IT" b="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2154419-6AA9-2BD7-8157-D8654EE1FC6F}"/>
              </a:ext>
            </a:extLst>
          </p:cNvPr>
          <p:cNvSpPr txBox="1"/>
          <p:nvPr/>
        </p:nvSpPr>
        <p:spPr>
          <a:xfrm>
            <a:off x="2988946" y="745962"/>
            <a:ext cx="3166109" cy="393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40000"/>
              </a:lnSpc>
              <a:buClr>
                <a:srgbClr val="000000"/>
              </a:buClr>
              <a:buSzPts val="2800"/>
            </a:pPr>
            <a:r>
              <a:rPr lang="en-US" sz="1600" b="1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Principali</a:t>
            </a:r>
            <a:r>
              <a:rPr lang="en-US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banche</a:t>
            </a:r>
            <a:r>
              <a:rPr lang="en-US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dati</a:t>
            </a:r>
            <a:endParaRPr lang="en-US" sz="16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ani" panose="02040502050405020303" pitchFamily="18" charset="0"/>
              <a:sym typeface="Open San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8679837-7B16-F304-0B27-76C8EF26BB46}"/>
              </a:ext>
            </a:extLst>
          </p:cNvPr>
          <p:cNvSpPr txBox="1"/>
          <p:nvPr/>
        </p:nvSpPr>
        <p:spPr>
          <a:xfrm>
            <a:off x="222382" y="1618427"/>
            <a:ext cx="240029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https://www.sba.unifi.it/</a:t>
            </a:r>
          </a:p>
        </p:txBody>
      </p:sp>
      <p:pic>
        <p:nvPicPr>
          <p:cNvPr id="10" name="Immagine 9" descr="Immagine che contiene modello, quadrato, pixel, design&#10;&#10;Il contenuto generato dall'IA potrebbe non essere corretto.">
            <a:extLst>
              <a:ext uri="{FF2B5EF4-FFF2-40B4-BE49-F238E27FC236}">
                <a16:creationId xmlns:a16="http://schemas.microsoft.com/office/drawing/2014/main" id="{EC32B471-D9F4-E85E-A9CA-5A0DA3EFB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08" y="1888905"/>
            <a:ext cx="1195547" cy="119554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B6D26F5-19A3-7FB9-FCC6-64EF2AE8432F}"/>
              </a:ext>
            </a:extLst>
          </p:cNvPr>
          <p:cNvSpPr txBox="1"/>
          <p:nvPr/>
        </p:nvSpPr>
        <p:spPr>
          <a:xfrm>
            <a:off x="5130033" y="2337016"/>
            <a:ext cx="160473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https://pubmed.ncbi.nlm.nih.gov/</a:t>
            </a:r>
          </a:p>
        </p:txBody>
      </p:sp>
      <p:pic>
        <p:nvPicPr>
          <p:cNvPr id="16" name="Immagine 15" descr="Immagine che contiene modello, Elementi grafici, quadrato, pixel&#10;&#10;Il contenuto generato dall'IA potrebbe non essere corretto.">
            <a:extLst>
              <a:ext uri="{FF2B5EF4-FFF2-40B4-BE49-F238E27FC236}">
                <a16:creationId xmlns:a16="http://schemas.microsoft.com/office/drawing/2014/main" id="{EFAC5F6A-D880-B2D9-6818-684300F97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5365" y="3416579"/>
            <a:ext cx="1357993" cy="135799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05F0310-ED4B-B7F5-6071-C0EFC25D9B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" t="4852" r="5526" b="4582"/>
          <a:stretch>
            <a:fillRect/>
          </a:stretch>
        </p:blipFill>
        <p:spPr bwMode="auto">
          <a:xfrm>
            <a:off x="1626742" y="3879807"/>
            <a:ext cx="876922" cy="88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E41EFA7-25ED-60D7-11AB-BAABCB22D29B}"/>
              </a:ext>
            </a:extLst>
          </p:cNvPr>
          <p:cNvSpPr txBox="1"/>
          <p:nvPr/>
        </p:nvSpPr>
        <p:spPr>
          <a:xfrm>
            <a:off x="243268" y="3793307"/>
            <a:ext cx="1393292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dirty="0">
                <a:solidFill>
                  <a:schemeClr val="bg1"/>
                </a:solidFill>
              </a:rPr>
              <a:t>https://onesearch.unifi.it/discovery/dbfulldisplay?docid=alma9914013002103299&amp;context=L&amp;vid=39SBART_UFI:39UFI_V1&amp;lang=it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415A199-8DDE-AE34-C066-2E9C8D0814DA}"/>
              </a:ext>
            </a:extLst>
          </p:cNvPr>
          <p:cNvSpPr txBox="1"/>
          <p:nvPr/>
        </p:nvSpPr>
        <p:spPr>
          <a:xfrm>
            <a:off x="7162048" y="2337016"/>
            <a:ext cx="175436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https://scholar.google.com/</a:t>
            </a:r>
          </a:p>
        </p:txBody>
      </p:sp>
      <p:pic>
        <p:nvPicPr>
          <p:cNvPr id="24" name="Immagine 23" descr="Immagine che contiene modello, quadrato, pixel, design&#10;&#10;Il contenuto generato dall'IA potrebbe non essere corretto.">
            <a:extLst>
              <a:ext uri="{FF2B5EF4-FFF2-40B4-BE49-F238E27FC236}">
                <a16:creationId xmlns:a16="http://schemas.microsoft.com/office/drawing/2014/main" id="{DC9DF0D8-66EB-700D-0B6D-815B40351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0231" y="3416579"/>
            <a:ext cx="1357993" cy="1357993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3B7E583-9551-69BB-E59C-570919DB80CD}"/>
              </a:ext>
            </a:extLst>
          </p:cNvPr>
          <p:cNvSpPr txBox="1"/>
          <p:nvPr/>
        </p:nvSpPr>
        <p:spPr>
          <a:xfrm>
            <a:off x="2864301" y="2337016"/>
            <a:ext cx="197078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https://www.sciencedirect.com/</a:t>
            </a:r>
          </a:p>
        </p:txBody>
      </p:sp>
      <p:pic>
        <p:nvPicPr>
          <p:cNvPr id="32" name="Immagine 31" descr="Immagine che contiene modello, quadrato, pixel, design&#10;&#10;Il contenuto generato dall'IA potrebbe non essere corretto.">
            <a:extLst>
              <a:ext uri="{FF2B5EF4-FFF2-40B4-BE49-F238E27FC236}">
                <a16:creationId xmlns:a16="http://schemas.microsoft.com/office/drawing/2014/main" id="{C44D32E7-071B-A809-8EA2-5CFD1A6D7B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0082" y="3421189"/>
            <a:ext cx="1357994" cy="1357994"/>
          </a:xfrm>
          <a:prstGeom prst="rect">
            <a:avLst/>
          </a:prstGeom>
        </p:spPr>
      </p:pic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id="{8EBE4992-CE44-4A79-C748-E01A5AA3B887}"/>
              </a:ext>
            </a:extLst>
          </p:cNvPr>
          <p:cNvSpPr/>
          <p:nvPr/>
        </p:nvSpPr>
        <p:spPr>
          <a:xfrm>
            <a:off x="148906" y="1449362"/>
            <a:ext cx="2593247" cy="3617938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Rettangolo con angoli arrotondati 36">
            <a:extLst>
              <a:ext uri="{FF2B5EF4-FFF2-40B4-BE49-F238E27FC236}">
                <a16:creationId xmlns:a16="http://schemas.microsoft.com/office/drawing/2014/main" id="{CDC9550F-D703-93F0-8F61-B3A99509E022}"/>
              </a:ext>
            </a:extLst>
          </p:cNvPr>
          <p:cNvSpPr/>
          <p:nvPr/>
        </p:nvSpPr>
        <p:spPr>
          <a:xfrm>
            <a:off x="246878" y="3219369"/>
            <a:ext cx="2400299" cy="1657431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54803DC4-ECE3-7B6B-CB93-FD1E1D4689C1}"/>
              </a:ext>
            </a:extLst>
          </p:cNvPr>
          <p:cNvSpPr txBox="1"/>
          <p:nvPr/>
        </p:nvSpPr>
        <p:spPr>
          <a:xfrm>
            <a:off x="837022" y="3321015"/>
            <a:ext cx="1238429" cy="3405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buClr>
                <a:schemeClr val="bg1"/>
              </a:buClr>
              <a:buSzPct val="100000"/>
            </a:pPr>
            <a:r>
              <a:rPr lang="en-US" sz="1400" b="1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PsycInfo</a:t>
            </a:r>
            <a:endParaRPr lang="en-US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ani" panose="02040502050405020303" pitchFamily="18" charset="0"/>
              <a:sym typeface="Open Sans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51AFBB7D-43B7-804B-0613-424F0BDD0595}"/>
              </a:ext>
            </a:extLst>
          </p:cNvPr>
          <p:cNvSpPr txBox="1"/>
          <p:nvPr/>
        </p:nvSpPr>
        <p:spPr>
          <a:xfrm>
            <a:off x="751732" y="1210727"/>
            <a:ext cx="1474396" cy="3936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40000"/>
              </a:lnSpc>
              <a:buClr>
                <a:schemeClr val="bg1"/>
              </a:buClr>
              <a:buSzPct val="100000"/>
            </a:pPr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One Search</a:t>
            </a:r>
          </a:p>
        </p:txBody>
      </p:sp>
      <p:sp>
        <p:nvSpPr>
          <p:cNvPr id="41" name="Rettangolo con angoli arrotondati 40">
            <a:extLst>
              <a:ext uri="{FF2B5EF4-FFF2-40B4-BE49-F238E27FC236}">
                <a16:creationId xmlns:a16="http://schemas.microsoft.com/office/drawing/2014/main" id="{F1F787DF-C547-029D-DEAE-DBA9DE75A1B6}"/>
              </a:ext>
            </a:extLst>
          </p:cNvPr>
          <p:cNvSpPr/>
          <p:nvPr/>
        </p:nvSpPr>
        <p:spPr>
          <a:xfrm>
            <a:off x="2803072" y="1461642"/>
            <a:ext cx="2032015" cy="3616198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44037B4C-46F2-CCDF-239C-271FDDDBFD03}"/>
              </a:ext>
            </a:extLst>
          </p:cNvPr>
          <p:cNvSpPr txBox="1"/>
          <p:nvPr/>
        </p:nvSpPr>
        <p:spPr>
          <a:xfrm>
            <a:off x="2995926" y="1224773"/>
            <a:ext cx="1670001" cy="3936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40000"/>
              </a:lnSpc>
              <a:buClr>
                <a:schemeClr val="bg1"/>
              </a:buClr>
              <a:buSzPct val="100000"/>
            </a:pPr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ScienceDirect</a:t>
            </a:r>
          </a:p>
        </p:txBody>
      </p:sp>
      <p:sp>
        <p:nvSpPr>
          <p:cNvPr id="44" name="Rettangolo con angoli arrotondati 43">
            <a:extLst>
              <a:ext uri="{FF2B5EF4-FFF2-40B4-BE49-F238E27FC236}">
                <a16:creationId xmlns:a16="http://schemas.microsoft.com/office/drawing/2014/main" id="{5DFEFC36-FAC6-8032-7C88-48006B60FCB4}"/>
              </a:ext>
            </a:extLst>
          </p:cNvPr>
          <p:cNvSpPr/>
          <p:nvPr/>
        </p:nvSpPr>
        <p:spPr>
          <a:xfrm>
            <a:off x="4891875" y="1461642"/>
            <a:ext cx="2032015" cy="3617938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Rettangolo con angoli arrotondati 44">
            <a:extLst>
              <a:ext uri="{FF2B5EF4-FFF2-40B4-BE49-F238E27FC236}">
                <a16:creationId xmlns:a16="http://schemas.microsoft.com/office/drawing/2014/main" id="{9B680BC1-BE8A-740B-C44E-9AF1F6295864}"/>
              </a:ext>
            </a:extLst>
          </p:cNvPr>
          <p:cNvSpPr/>
          <p:nvPr/>
        </p:nvSpPr>
        <p:spPr>
          <a:xfrm>
            <a:off x="6979409" y="1449362"/>
            <a:ext cx="2032015" cy="3605657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B445633-5DA3-3069-95AF-E33E038D2908}"/>
              </a:ext>
            </a:extLst>
          </p:cNvPr>
          <p:cNvSpPr txBox="1"/>
          <p:nvPr/>
        </p:nvSpPr>
        <p:spPr>
          <a:xfrm>
            <a:off x="5377355" y="1212048"/>
            <a:ext cx="1094015" cy="3936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40000"/>
              </a:lnSpc>
              <a:buClr>
                <a:schemeClr val="bg1"/>
              </a:buClr>
              <a:buSzPct val="100000"/>
            </a:pPr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PubMed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8517F6-FCFD-1F64-6801-3024F5B575E4}"/>
              </a:ext>
            </a:extLst>
          </p:cNvPr>
          <p:cNvSpPr txBox="1"/>
          <p:nvPr/>
        </p:nvSpPr>
        <p:spPr>
          <a:xfrm>
            <a:off x="7119425" y="1224773"/>
            <a:ext cx="1751982" cy="3936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40000"/>
              </a:lnSpc>
              <a:buClr>
                <a:schemeClr val="bg1"/>
              </a:buClr>
              <a:buSzPct val="100000"/>
            </a:pPr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  <a:sym typeface="Open Sans"/>
              </a:rPr>
              <a:t>Google Scholar</a:t>
            </a:r>
          </a:p>
        </p:txBody>
      </p:sp>
    </p:spTree>
    <p:extLst>
      <p:ext uri="{BB962C8B-B14F-4D97-AF65-F5344CB8AC3E}">
        <p14:creationId xmlns:p14="http://schemas.microsoft.com/office/powerpoint/2010/main" val="246748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16799-2CE7-A0C3-571A-71C2EA0B6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9A1D7-716B-311B-9485-1E916F5CD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1" y="313561"/>
            <a:ext cx="7043738" cy="1146495"/>
          </a:xfrm>
        </p:spPr>
        <p:txBody>
          <a:bodyPr/>
          <a:lstStyle/>
          <a:p>
            <a:pPr algn="ctr"/>
            <a:r>
              <a:rPr lang="it-IT" dirty="0"/>
              <a:t>Come trovare il professore/professoressa?</a:t>
            </a:r>
            <a:endParaRPr lang="it-IT" b="0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FDD59D0B-194B-F9AD-F690-620E84CCBE54}"/>
              </a:ext>
            </a:extLst>
          </p:cNvPr>
          <p:cNvSpPr txBox="1">
            <a:spLocks/>
          </p:cNvSpPr>
          <p:nvPr/>
        </p:nvSpPr>
        <p:spPr>
          <a:xfrm>
            <a:off x="1257301" y="2372956"/>
            <a:ext cx="7043738" cy="114649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endParaRPr lang="it-IT" b="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70113E3-FE11-16EE-8AAB-3005C780D364}"/>
              </a:ext>
            </a:extLst>
          </p:cNvPr>
          <p:cNvSpPr txBox="1"/>
          <p:nvPr/>
        </p:nvSpPr>
        <p:spPr>
          <a:xfrm>
            <a:off x="272143" y="1419463"/>
            <a:ext cx="8563173" cy="583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40000"/>
              </a:lnSpc>
              <a:buClr>
                <a:srgbClr val="000000"/>
              </a:buClr>
              <a:buSzPts val="2800"/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https://docs.google.com/spreadsheets/d/1YGj8ZpqxSvVKQw-DN9yCgHpqRnBrcJ5a/edit?pli=1&amp;gid=630338095#gid=630338095</a:t>
            </a:r>
            <a:endParaRPr lang="en-US" sz="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F796CB33-00D6-7B0F-0324-734D393AF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432" y="2216643"/>
            <a:ext cx="4977228" cy="244169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189AE4B-748A-4EA5-25E0-BE4B30117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51" y="2216643"/>
            <a:ext cx="2376277" cy="237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62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74502-9A90-16C1-8E90-DA159B2DB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35AD227-1E9B-1FC3-BD23-2EA0FDFC9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499"/>
            </a:pPr>
            <a:r>
              <a:rPr lang="it-IT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LE TUTOR DELL’ORIENTAMENTO</a:t>
            </a:r>
            <a:endParaRPr lang="it-IT" sz="9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4FDD95C-A0AF-4081-A8A7-7D5C68E38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Google Shape;75;p15">
            <a:extLst>
              <a:ext uri="{FF2B5EF4-FFF2-40B4-BE49-F238E27FC236}">
                <a16:creationId xmlns:a16="http://schemas.microsoft.com/office/drawing/2014/main" id="{AB5E4EB3-48E4-C16A-9E59-4B787E9492FE}"/>
              </a:ext>
            </a:extLst>
          </p:cNvPr>
          <p:cNvSpPr txBox="1"/>
          <p:nvPr/>
        </p:nvSpPr>
        <p:spPr>
          <a:xfrm>
            <a:off x="6746615" y="1402488"/>
            <a:ext cx="2246396" cy="13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42900" lvl="0" indent="-242887"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Laureata in</a:t>
            </a:r>
            <a:r>
              <a:rPr lang="it" sz="900" b="1" dirty="0">
                <a:latin typeface="Montserrat"/>
                <a:ea typeface="Montserrat"/>
                <a:cs typeface="Montserrat"/>
                <a:sym typeface="Montserrat"/>
              </a:rPr>
              <a:t> Scienze e Tecniche Psicologiche </a:t>
            </a: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 curriculum Psicologia Sociale, del Lavoro e delle Organizzazioni</a:t>
            </a:r>
          </a:p>
          <a:p>
            <a:pPr marL="342900" lvl="0" indent="-242887"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Corso di Laurea Magistrale In </a:t>
            </a:r>
            <a:r>
              <a:rPr lang="it" sz="900" b="1" dirty="0">
                <a:latin typeface="Montserrat"/>
                <a:ea typeface="Montserrat"/>
                <a:cs typeface="Montserrat"/>
                <a:sym typeface="Montserrat"/>
              </a:rPr>
              <a:t>Psicologia del Ciclo di Vita e dei Contesti</a:t>
            </a: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 curriculum in </a:t>
            </a:r>
            <a:r>
              <a:rPr lang="it-IT" sz="900" b="1" dirty="0">
                <a:latin typeface="Montserrat"/>
                <a:ea typeface="Montserrat"/>
                <a:cs typeface="Montserrat"/>
                <a:sym typeface="Montserrat"/>
              </a:rPr>
              <a:t>Psicologia del Lavoro e delle Organizzazioni </a:t>
            </a:r>
          </a:p>
          <a:p>
            <a:pPr marL="342900" lvl="0" indent="-242887">
              <a:buClr>
                <a:schemeClr val="lt1"/>
              </a:buClr>
              <a:buSzPts val="1125"/>
              <a:buFont typeface="Montserrat"/>
              <a:buChar char="●"/>
            </a:pPr>
            <a:endParaRPr sz="900" b="1" dirty="0"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81;p15">
            <a:extLst>
              <a:ext uri="{FF2B5EF4-FFF2-40B4-BE49-F238E27FC236}">
                <a16:creationId xmlns:a16="http://schemas.microsoft.com/office/drawing/2014/main" id="{1DEDA436-A9CA-C24A-CD98-DF4FFA7AAEF0}"/>
              </a:ext>
            </a:extLst>
          </p:cNvPr>
          <p:cNvSpPr txBox="1"/>
          <p:nvPr/>
        </p:nvSpPr>
        <p:spPr>
          <a:xfrm>
            <a:off x="3873386" y="1466310"/>
            <a:ext cx="2117602" cy="1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42900" lvl="0" indent="-242887"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-IT" sz="900" dirty="0">
                <a:latin typeface="Montserrat"/>
                <a:ea typeface="Montserrat"/>
                <a:cs typeface="Montserrat"/>
                <a:sym typeface="Montserrat"/>
              </a:rPr>
              <a:t>Laureata in </a:t>
            </a:r>
            <a:r>
              <a:rPr lang="it-IT" sz="900" b="1" dirty="0">
                <a:latin typeface="Montserrat"/>
                <a:ea typeface="Montserrat"/>
                <a:cs typeface="Montserrat"/>
                <a:sym typeface="Montserrat"/>
              </a:rPr>
              <a:t>Scienze e Tecniche Psicologiche </a:t>
            </a:r>
            <a:r>
              <a:rPr lang="it-IT" sz="900" dirty="0">
                <a:latin typeface="Montserrat"/>
                <a:ea typeface="Montserrat"/>
                <a:cs typeface="Montserrat"/>
                <a:sym typeface="Montserrat"/>
              </a:rPr>
              <a:t>curriculum Psicologia Clinica</a:t>
            </a:r>
          </a:p>
          <a:p>
            <a:pPr marL="342900" lvl="0" indent="-242887"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-IT" sz="900" dirty="0">
                <a:latin typeface="Montserrat"/>
                <a:ea typeface="Montserrat"/>
                <a:cs typeface="Montserrat"/>
                <a:sym typeface="Montserrat"/>
              </a:rPr>
              <a:t>Corso di Laurea Magistrale in </a:t>
            </a:r>
            <a:r>
              <a:rPr lang="it-IT" sz="900" b="1" dirty="0">
                <a:latin typeface="Montserrat"/>
                <a:ea typeface="Montserrat"/>
                <a:cs typeface="Montserrat"/>
                <a:sym typeface="Montserrat"/>
              </a:rPr>
              <a:t>Psicologia Clinica e della Salute e Neuropsicologia </a:t>
            </a:r>
            <a:r>
              <a:rPr lang="it-IT" sz="900" dirty="0">
                <a:latin typeface="Montserrat"/>
                <a:ea typeface="Montserrat"/>
                <a:cs typeface="Montserrat"/>
                <a:sym typeface="Montserrat"/>
              </a:rPr>
              <a:t>curriculum in </a:t>
            </a:r>
            <a:r>
              <a:rPr lang="it-IT" sz="900" b="1" dirty="0">
                <a:latin typeface="Montserrat"/>
                <a:ea typeface="Montserrat"/>
                <a:cs typeface="Montserrat"/>
                <a:sym typeface="Montserrat"/>
              </a:rPr>
              <a:t>Psicologia Clinica e della Salute</a:t>
            </a:r>
            <a:endParaRPr sz="900" b="1" dirty="0"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82;p15">
            <a:extLst>
              <a:ext uri="{FF2B5EF4-FFF2-40B4-BE49-F238E27FC236}">
                <a16:creationId xmlns:a16="http://schemas.microsoft.com/office/drawing/2014/main" id="{F99A66D3-5661-7E29-81C5-37189FD83E9A}"/>
              </a:ext>
            </a:extLst>
          </p:cNvPr>
          <p:cNvSpPr txBox="1"/>
          <p:nvPr/>
        </p:nvSpPr>
        <p:spPr>
          <a:xfrm>
            <a:off x="4187770" y="1110168"/>
            <a:ext cx="1733022" cy="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dirty="0">
                <a:latin typeface="Montserrat"/>
                <a:ea typeface="Montserrat"/>
                <a:cs typeface="Montserrat"/>
                <a:sym typeface="Montserrat"/>
              </a:rPr>
              <a:t>Siria Goracci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84;p15">
            <a:extLst>
              <a:ext uri="{FF2B5EF4-FFF2-40B4-BE49-F238E27FC236}">
                <a16:creationId xmlns:a16="http://schemas.microsoft.com/office/drawing/2014/main" id="{55007C65-AB72-C877-F105-83653D0AD8B3}"/>
              </a:ext>
            </a:extLst>
          </p:cNvPr>
          <p:cNvSpPr txBox="1"/>
          <p:nvPr/>
        </p:nvSpPr>
        <p:spPr>
          <a:xfrm>
            <a:off x="7049471" y="1119171"/>
            <a:ext cx="2156700" cy="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dirty="0">
                <a:latin typeface="Montserrat"/>
                <a:ea typeface="Montserrat"/>
                <a:cs typeface="Montserrat"/>
                <a:sym typeface="Montserrat"/>
              </a:rPr>
              <a:t>Ginevra Ermini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87;p15">
            <a:extLst>
              <a:ext uri="{FF2B5EF4-FFF2-40B4-BE49-F238E27FC236}">
                <a16:creationId xmlns:a16="http://schemas.microsoft.com/office/drawing/2014/main" id="{E30C00E6-7501-E4AB-AB37-897EBB93ADEB}"/>
              </a:ext>
            </a:extLst>
          </p:cNvPr>
          <p:cNvSpPr txBox="1"/>
          <p:nvPr/>
        </p:nvSpPr>
        <p:spPr>
          <a:xfrm>
            <a:off x="1307161" y="3595470"/>
            <a:ext cx="3399562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177800" lvl="0" indent="-177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Laureata in</a:t>
            </a:r>
            <a:r>
              <a:rPr lang="it" sz="900" b="1" dirty="0">
                <a:latin typeface="Montserrat"/>
                <a:ea typeface="Montserrat"/>
                <a:cs typeface="Montserrat"/>
                <a:sym typeface="Montserrat"/>
              </a:rPr>
              <a:t> Scienze e Tecniche Psicologiche </a:t>
            </a: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 curriculum Psicologia Sociale, del Lavoro e delle Organizzazioni</a:t>
            </a:r>
            <a:endParaRPr sz="9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177800" lvl="0" indent="-177800"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Laureata In </a:t>
            </a:r>
            <a:r>
              <a:rPr lang="it" sz="900" b="1" dirty="0">
                <a:latin typeface="Montserrat"/>
                <a:ea typeface="Montserrat"/>
                <a:cs typeface="Montserrat"/>
                <a:sym typeface="Montserrat"/>
              </a:rPr>
              <a:t>Psicologia del Ciclo di Vita e dei Contesti</a:t>
            </a: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 curriculum in </a:t>
            </a:r>
            <a:r>
              <a:rPr lang="it" sz="900" b="1" dirty="0">
                <a:latin typeface="Montserrat"/>
                <a:ea typeface="Montserrat"/>
                <a:cs typeface="Montserrat"/>
                <a:sym typeface="Montserrat"/>
              </a:rPr>
              <a:t>Crisi e Promozione delle Risorse nei Contesti Sociali e di Comunità</a:t>
            </a:r>
          </a:p>
          <a:p>
            <a:pPr marL="177800" lvl="0" indent="-177800"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PhD Student del </a:t>
            </a:r>
            <a:r>
              <a:rPr lang="it" sz="900" b="1" dirty="0">
                <a:latin typeface="Montserrat"/>
                <a:ea typeface="Montserrat"/>
                <a:cs typeface="Montserrat"/>
                <a:sym typeface="Montserrat"/>
              </a:rPr>
              <a:t>Dottorato in Life Course Research</a:t>
            </a:r>
            <a:endParaRPr sz="9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88;p15">
            <a:extLst>
              <a:ext uri="{FF2B5EF4-FFF2-40B4-BE49-F238E27FC236}">
                <a16:creationId xmlns:a16="http://schemas.microsoft.com/office/drawing/2014/main" id="{567C8E38-06FA-4E22-8B38-72380836E485}"/>
              </a:ext>
            </a:extLst>
          </p:cNvPr>
          <p:cNvSpPr txBox="1"/>
          <p:nvPr/>
        </p:nvSpPr>
        <p:spPr>
          <a:xfrm>
            <a:off x="1428246" y="3219163"/>
            <a:ext cx="2390400" cy="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dirty="0">
                <a:latin typeface="Montserrat"/>
                <a:ea typeface="Montserrat"/>
                <a:cs typeface="Montserrat"/>
                <a:sym typeface="Montserrat"/>
              </a:rPr>
              <a:t>Sofia Santisi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81;p15">
            <a:extLst>
              <a:ext uri="{FF2B5EF4-FFF2-40B4-BE49-F238E27FC236}">
                <a16:creationId xmlns:a16="http://schemas.microsoft.com/office/drawing/2014/main" id="{ECB3EC6B-480F-4A85-2BAE-3DB9F18E485F}"/>
              </a:ext>
            </a:extLst>
          </p:cNvPr>
          <p:cNvSpPr txBox="1"/>
          <p:nvPr/>
        </p:nvSpPr>
        <p:spPr>
          <a:xfrm>
            <a:off x="1063447" y="1474371"/>
            <a:ext cx="2044979" cy="15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268288" lvl="0" indent="-166688"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-IT" sz="900" dirty="0">
                <a:latin typeface="Montserrat"/>
                <a:ea typeface="Montserrat"/>
                <a:cs typeface="Montserrat"/>
                <a:sym typeface="Montserrat"/>
              </a:rPr>
              <a:t>Laureata in </a:t>
            </a:r>
            <a:r>
              <a:rPr lang="it-IT" sz="900" b="1" dirty="0">
                <a:latin typeface="Montserrat"/>
                <a:ea typeface="Montserrat"/>
                <a:cs typeface="Montserrat"/>
                <a:sym typeface="Montserrat"/>
              </a:rPr>
              <a:t>Scienze e Tecniche Psicologiche  </a:t>
            </a:r>
            <a:r>
              <a:rPr lang="it-IT" sz="900" dirty="0">
                <a:latin typeface="Montserrat"/>
                <a:ea typeface="Montserrat"/>
                <a:cs typeface="Montserrat"/>
                <a:sym typeface="Montserrat"/>
              </a:rPr>
              <a:t>curriculum Psicologia Clinica e della Salute</a:t>
            </a:r>
          </a:p>
          <a:p>
            <a:pPr marL="268288" lvl="0" indent="-166688"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-IT" sz="900" dirty="0">
                <a:latin typeface="Montserrat"/>
                <a:ea typeface="Montserrat"/>
                <a:cs typeface="Montserrat"/>
                <a:sym typeface="Montserrat"/>
              </a:rPr>
              <a:t>Corso di Laurea Magistrale in </a:t>
            </a:r>
            <a:r>
              <a:rPr lang="it-IT" sz="900" b="1" dirty="0">
                <a:latin typeface="Montserrat"/>
                <a:ea typeface="Montserrat"/>
                <a:cs typeface="Montserrat"/>
                <a:sym typeface="Montserrat"/>
              </a:rPr>
              <a:t>Psicologia Clinica e della Salute e Neuropsicologia </a:t>
            </a:r>
            <a:r>
              <a:rPr lang="it-IT" sz="900" dirty="0">
                <a:latin typeface="Montserrat"/>
                <a:ea typeface="Montserrat"/>
                <a:cs typeface="Montserrat"/>
                <a:sym typeface="Montserrat"/>
              </a:rPr>
              <a:t>curriculum </a:t>
            </a:r>
            <a:r>
              <a:rPr lang="it-IT" sz="900" b="1" dirty="0">
                <a:latin typeface="Montserrat"/>
                <a:ea typeface="Montserrat"/>
                <a:cs typeface="Montserrat"/>
                <a:sym typeface="Montserrat"/>
              </a:rPr>
              <a:t>Psicologia Clinica e della Salute</a:t>
            </a:r>
            <a:endParaRPr sz="900" b="1" dirty="0"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82;p15">
            <a:extLst>
              <a:ext uri="{FF2B5EF4-FFF2-40B4-BE49-F238E27FC236}">
                <a16:creationId xmlns:a16="http://schemas.microsoft.com/office/drawing/2014/main" id="{4687EC77-7174-8F0A-0FBC-BB1E084AC587}"/>
              </a:ext>
            </a:extLst>
          </p:cNvPr>
          <p:cNvSpPr txBox="1"/>
          <p:nvPr/>
        </p:nvSpPr>
        <p:spPr>
          <a:xfrm>
            <a:off x="1265407" y="1153383"/>
            <a:ext cx="1898514" cy="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dirty="0">
                <a:latin typeface="Montserrat"/>
                <a:ea typeface="Montserrat"/>
                <a:cs typeface="Montserrat"/>
                <a:sym typeface="Montserrat"/>
              </a:rPr>
              <a:t>Chiara Tredici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87;p15">
            <a:extLst>
              <a:ext uri="{FF2B5EF4-FFF2-40B4-BE49-F238E27FC236}">
                <a16:creationId xmlns:a16="http://schemas.microsoft.com/office/drawing/2014/main" id="{B22C623E-9254-9AF5-9E1A-C15D8BC057F2}"/>
              </a:ext>
            </a:extLst>
          </p:cNvPr>
          <p:cNvSpPr txBox="1"/>
          <p:nvPr/>
        </p:nvSpPr>
        <p:spPr>
          <a:xfrm>
            <a:off x="5539876" y="3611024"/>
            <a:ext cx="3298775" cy="1019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42900" lvl="0" indent="-24288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Laureata in</a:t>
            </a:r>
            <a:r>
              <a:rPr lang="it" sz="900" b="1" dirty="0">
                <a:latin typeface="Montserrat"/>
                <a:ea typeface="Montserrat"/>
                <a:cs typeface="Montserrat"/>
                <a:sym typeface="Montserrat"/>
              </a:rPr>
              <a:t> Scienze e Tecniche Psicologiche </a:t>
            </a: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 curriculum Psicologia dei Processi Cognitivi</a:t>
            </a:r>
            <a:endParaRPr sz="9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4288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25"/>
              <a:buFont typeface="Montserrat"/>
              <a:buChar char="●"/>
            </a:pP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Corso di Laurea Magistrale In </a:t>
            </a:r>
            <a:r>
              <a:rPr lang="it" sz="900" b="1" dirty="0">
                <a:latin typeface="Montserrat"/>
                <a:ea typeface="Montserrat"/>
                <a:cs typeface="Montserrat"/>
                <a:sym typeface="Montserrat"/>
              </a:rPr>
              <a:t>Psicologia Clinica e della Salute e Neuropsicologia </a:t>
            </a:r>
            <a:r>
              <a:rPr lang="it" sz="900" dirty="0">
                <a:latin typeface="Montserrat"/>
                <a:ea typeface="Montserrat"/>
                <a:cs typeface="Montserrat"/>
                <a:sym typeface="Montserrat"/>
              </a:rPr>
              <a:t>curriculum in </a:t>
            </a:r>
            <a:r>
              <a:rPr lang="it" sz="900" b="1" dirty="0">
                <a:latin typeface="Montserrat"/>
                <a:ea typeface="Montserrat"/>
                <a:cs typeface="Montserrat"/>
                <a:sym typeface="Montserrat"/>
              </a:rPr>
              <a:t>Assessment e Intervento Psicologico in Neuropsicologia</a:t>
            </a:r>
            <a:endParaRPr sz="9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Google Shape;88;p15">
            <a:extLst>
              <a:ext uri="{FF2B5EF4-FFF2-40B4-BE49-F238E27FC236}">
                <a16:creationId xmlns:a16="http://schemas.microsoft.com/office/drawing/2014/main" id="{81104303-77E3-1B9A-B8ED-ED6569C7B5A2}"/>
              </a:ext>
            </a:extLst>
          </p:cNvPr>
          <p:cNvSpPr txBox="1"/>
          <p:nvPr/>
        </p:nvSpPr>
        <p:spPr>
          <a:xfrm>
            <a:off x="5846623" y="3216267"/>
            <a:ext cx="2570530" cy="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dirty="0">
                <a:latin typeface="Montserrat"/>
                <a:ea typeface="Montserrat"/>
                <a:cs typeface="Montserrat"/>
                <a:sym typeface="Montserrat"/>
              </a:rPr>
              <a:t>Laura Giallombardo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" name="Google Shape;89;p15">
            <a:extLst>
              <a:ext uri="{FF2B5EF4-FFF2-40B4-BE49-F238E27FC236}">
                <a16:creationId xmlns:a16="http://schemas.microsoft.com/office/drawing/2014/main" id="{6902ED23-3618-5944-EDA8-0A32202D1A8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7516" y="3595470"/>
            <a:ext cx="1099107" cy="108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8" name="Picture 2" descr="Immagine che contiene Viso umano, persona, Selfie, vestiti&#10;&#10;Il contenuto generato dall'IA potrebbe non essere corretto.">
            <a:extLst>
              <a:ext uri="{FF2B5EF4-FFF2-40B4-BE49-F238E27FC236}">
                <a16:creationId xmlns:a16="http://schemas.microsoft.com/office/drawing/2014/main" id="{A774670A-22D7-F4F7-B1DD-B4F3C960D1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0"/>
          <a:stretch>
            <a:fillRect/>
          </a:stretch>
        </p:blipFill>
        <p:spPr bwMode="auto">
          <a:xfrm>
            <a:off x="326952" y="3595470"/>
            <a:ext cx="1101294" cy="108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8" descr="Immagine che contiene Viso umano, vestiti, persona, sorriso&#10;&#10;Il contenuto generato dall'IA potrebbe non essere corretto.">
            <a:extLst>
              <a:ext uri="{FF2B5EF4-FFF2-40B4-BE49-F238E27FC236}">
                <a16:creationId xmlns:a16="http://schemas.microsoft.com/office/drawing/2014/main" id="{F414FE20-9403-C1C1-F656-9B474D33AD8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090" t="13814" r="15738" b="18471"/>
          <a:stretch>
            <a:fillRect/>
          </a:stretch>
        </p:blipFill>
        <p:spPr>
          <a:xfrm>
            <a:off x="3125238" y="1525791"/>
            <a:ext cx="1062533" cy="1080000"/>
          </a:xfrm>
          <a:prstGeom prst="ellipse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6958D4AB-1747-9D46-1F8A-4B153AB80E6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4392"/>
          <a:stretch>
            <a:fillRect/>
          </a:stretch>
        </p:blipFill>
        <p:spPr>
          <a:xfrm>
            <a:off x="194090" y="1535284"/>
            <a:ext cx="1071317" cy="1079999"/>
          </a:xfrm>
          <a:prstGeom prst="ellipse">
            <a:avLst/>
          </a:prstGeom>
        </p:spPr>
      </p:pic>
      <p:pic>
        <p:nvPicPr>
          <p:cNvPr id="21" name="Immagine 20" descr="Immagine che contiene persona, Viso umano, raccolto/taglio, vestiti&#10;&#10;Il contenuto generato dall'IA potrebbe non essere corretto.">
            <a:extLst>
              <a:ext uri="{FF2B5EF4-FFF2-40B4-BE49-F238E27FC236}">
                <a16:creationId xmlns:a16="http://schemas.microsoft.com/office/drawing/2014/main" id="{C3357828-229C-262E-8505-01884A6C0B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2199" y="1571549"/>
            <a:ext cx="1021633" cy="943046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872354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7A4AD-51F6-3C67-4297-D191F061D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4FA497-92B2-5DFD-A1D8-10B473B1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1" y="313561"/>
            <a:ext cx="7043738" cy="1146495"/>
          </a:xfrm>
        </p:spPr>
        <p:txBody>
          <a:bodyPr/>
          <a:lstStyle/>
          <a:p>
            <a:pPr algn="ctr"/>
            <a:r>
              <a:rPr lang="it-IT" dirty="0"/>
              <a:t>Come cercare l’argomento?</a:t>
            </a:r>
            <a:endParaRPr lang="it-IT" b="0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D04D6CE0-7305-7D16-F486-08F591963DFE}"/>
              </a:ext>
            </a:extLst>
          </p:cNvPr>
          <p:cNvSpPr txBox="1">
            <a:spLocks/>
          </p:cNvSpPr>
          <p:nvPr/>
        </p:nvSpPr>
        <p:spPr>
          <a:xfrm>
            <a:off x="1257301" y="2372956"/>
            <a:ext cx="7043738" cy="114649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endParaRPr lang="it-IT" b="0" dirty="0"/>
          </a:p>
        </p:txBody>
      </p:sp>
      <p:sp>
        <p:nvSpPr>
          <p:cNvPr id="3" name="Google Shape;365;p20">
            <a:extLst>
              <a:ext uri="{FF2B5EF4-FFF2-40B4-BE49-F238E27FC236}">
                <a16:creationId xmlns:a16="http://schemas.microsoft.com/office/drawing/2014/main" id="{783677D7-C6D9-D30B-E0D5-48C5882B635B}"/>
              </a:ext>
            </a:extLst>
          </p:cNvPr>
          <p:cNvSpPr/>
          <p:nvPr/>
        </p:nvSpPr>
        <p:spPr>
          <a:xfrm>
            <a:off x="4122081" y="1158400"/>
            <a:ext cx="1549048" cy="3671539"/>
          </a:xfrm>
          <a:custGeom>
            <a:avLst/>
            <a:gdLst/>
            <a:ahLst/>
            <a:cxnLst/>
            <a:rect l="l" t="t" r="r" b="b"/>
            <a:pathLst>
              <a:path w="3113963" h="7199914" extrusionOk="0">
                <a:moveTo>
                  <a:pt x="0" y="0"/>
                </a:moveTo>
                <a:lnTo>
                  <a:pt x="3113963" y="0"/>
                </a:lnTo>
                <a:lnTo>
                  <a:pt x="3113963" y="7199914"/>
                </a:lnTo>
                <a:lnTo>
                  <a:pt x="0" y="71999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7951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B17CC-5E17-6CA0-42ED-23A6FE19C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059CED-323B-D814-5AF9-055B0DB3E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Uso consapevole dell’Intelligenza Artificiale</a:t>
            </a:r>
          </a:p>
        </p:txBody>
      </p:sp>
    </p:spTree>
    <p:extLst>
      <p:ext uri="{BB962C8B-B14F-4D97-AF65-F5344CB8AC3E}">
        <p14:creationId xmlns:p14="http://schemas.microsoft.com/office/powerpoint/2010/main" val="1561784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E010-0BD6-7C80-B256-EFE40910F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22BFDC5-ABDA-6CE6-D37D-05B3F1F13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953326"/>
            <a:ext cx="8103948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Linee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guida</a:t>
            </a:r>
            <a:endParaRPr lang="en-US" sz="900" b="0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CBA879DC-F0AD-34E1-D462-4CBFE497B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109494E-4451-32ED-07B9-5DE6D691E9B1}"/>
              </a:ext>
            </a:extLst>
          </p:cNvPr>
          <p:cNvSpPr txBox="1"/>
          <p:nvPr/>
        </p:nvSpPr>
        <p:spPr>
          <a:xfrm>
            <a:off x="1426195" y="210793"/>
            <a:ext cx="66803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consapevole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dell’Intelligenza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Artificiale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503A692D-3289-9A80-C43D-805D0EE52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4" y="1420044"/>
            <a:ext cx="7590251" cy="434608"/>
          </a:xfrm>
        </p:spPr>
        <p:txBody>
          <a:bodyPr/>
          <a:lstStyle/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 dirty="0">
                <a:cs typeface="Arial"/>
                <a:sym typeface="Arial"/>
              </a:rPr>
              <a:t>L’utilizzo della IA dovrebbe sempre rafforzare, </a:t>
            </a:r>
            <a:r>
              <a:rPr lang="it-IT" sz="1600" b="1" dirty="0">
                <a:cs typeface="Arial"/>
                <a:sym typeface="Arial"/>
              </a:rPr>
              <a:t>non sostituire</a:t>
            </a:r>
            <a:r>
              <a:rPr lang="it-IT" sz="1600" dirty="0">
                <a:cs typeface="Arial"/>
                <a:sym typeface="Arial"/>
              </a:rPr>
              <a:t>, le capacità intellettuali e creative umane</a:t>
            </a: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 dirty="0">
                <a:cs typeface="Arial"/>
                <a:sym typeface="Arial"/>
              </a:rPr>
              <a:t>Utilizzare gli strumenti di IA generativa in modo rispettoso dell’</a:t>
            </a:r>
            <a:r>
              <a:rPr lang="it-IT" sz="1600" b="1" dirty="0">
                <a:cs typeface="Arial"/>
                <a:sym typeface="Arial"/>
              </a:rPr>
              <a:t>integrità accademica. </a:t>
            </a:r>
            <a:r>
              <a:rPr lang="it-IT" sz="1600" dirty="0">
                <a:cs typeface="Arial"/>
                <a:sym typeface="Arial"/>
              </a:rPr>
              <a:t>Nell’utilizzo di IA generativa, occorre assicurare che i contenuti generati non siano copie o rielaborazioni non autorizzate di opere protette </a:t>
            </a:r>
            <a:r>
              <a:rPr lang="it-IT" sz="1600" dirty="0">
                <a:cs typeface="Arial"/>
                <a:sym typeface="Wingdings" panose="05000000000000000000" pitchFamily="2" charset="2"/>
              </a:rPr>
              <a:t> </a:t>
            </a:r>
            <a:r>
              <a:rPr lang="it-IT" sz="16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Arial"/>
                <a:sym typeface="Wingdings" panose="05000000000000000000" pitchFamily="2" charset="2"/>
              </a:rPr>
              <a:t>Rischio di PLAGIO!</a:t>
            </a: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dirty="0">
              <a:cs typeface="Arial"/>
              <a:sym typeface="Arial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dirty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7754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59A08-4854-B85C-732D-93D8BD916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A53CFE1-42CF-0005-AA2F-2C43CC5C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953326"/>
            <a:ext cx="8103948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Linee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guida</a:t>
            </a:r>
            <a:endParaRPr lang="en-US" sz="900" b="0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7A8E4DF-2626-E3D6-1C5D-3346430DE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652AEA5-1D8B-DA67-87AA-B531C6636939}"/>
              </a:ext>
            </a:extLst>
          </p:cNvPr>
          <p:cNvSpPr txBox="1"/>
          <p:nvPr/>
        </p:nvSpPr>
        <p:spPr>
          <a:xfrm>
            <a:off x="1426195" y="210793"/>
            <a:ext cx="66803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consapevole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dell’Intelligenza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Artificiale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188AFC95-7E8C-5735-DFBD-A85CA77CE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4" y="1259890"/>
            <a:ext cx="8103948" cy="334380"/>
          </a:xfrm>
        </p:spPr>
        <p:txBody>
          <a:bodyPr/>
          <a:lstStyle/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 dirty="0">
                <a:cs typeface="Arial"/>
                <a:sym typeface="Arial"/>
              </a:rPr>
              <a:t>L’uso dell'IA generativa può essere consentito per </a:t>
            </a:r>
            <a:r>
              <a:rPr lang="it-IT" sz="1600" b="1" dirty="0">
                <a:cs typeface="Arial"/>
                <a:sym typeface="Arial"/>
              </a:rPr>
              <a:t>sviluppare idee preliminari di un progetto</a:t>
            </a:r>
            <a:r>
              <a:rPr lang="it-IT" sz="1600" dirty="0">
                <a:cs typeface="Arial"/>
                <a:sym typeface="Arial"/>
              </a:rPr>
              <a:t>, ma ne è </a:t>
            </a:r>
            <a:r>
              <a:rPr lang="it-IT" sz="1600" b="1" dirty="0">
                <a:solidFill>
                  <a:schemeClr val="tx2"/>
                </a:solidFill>
                <a:cs typeface="Arial"/>
                <a:sym typeface="Arial"/>
              </a:rPr>
              <a:t>vietato l’uso per la stesura finale dell'elaborato </a:t>
            </a:r>
            <a:r>
              <a:rPr lang="it-IT" sz="1600" b="1" dirty="0">
                <a:solidFill>
                  <a:schemeClr val="tx2"/>
                </a:solidFill>
                <a:cs typeface="Arial"/>
                <a:sym typeface="Wingdings" panose="05000000000000000000" pitchFamily="2" charset="2"/>
              </a:rPr>
              <a:t></a:t>
            </a:r>
            <a:r>
              <a:rPr lang="it-IT" sz="16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Arial"/>
                <a:sym typeface="Wingdings" panose="05000000000000000000" pitchFamily="2" charset="2"/>
              </a:rPr>
              <a:t> Non si può chiedere all’IA di scrivere interi paragrafi o addirittura l’intero elaborato!</a:t>
            </a: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 b="1" dirty="0">
                <a:cs typeface="Arial"/>
                <a:sym typeface="Arial"/>
              </a:rPr>
              <a:t>Presentare come proprio un lavoro realizzato interamente o in gran parte dall’IA generativa</a:t>
            </a:r>
            <a:r>
              <a:rPr lang="it-IT" sz="1600" dirty="0">
                <a:cs typeface="Arial"/>
                <a:sym typeface="Arial"/>
              </a:rPr>
              <a:t> rappresenta una </a:t>
            </a:r>
            <a:r>
              <a:rPr lang="it-IT" sz="16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Arial"/>
                <a:sym typeface="Arial"/>
              </a:rPr>
              <a:t>FORMA DI PLAGIO</a:t>
            </a: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b="1" dirty="0">
              <a:solidFill>
                <a:schemeClr val="accent6">
                  <a:lumMod val="60000"/>
                  <a:lumOff val="40000"/>
                </a:schemeClr>
              </a:solidFill>
              <a:cs typeface="Arial"/>
              <a:sym typeface="Wingdings" panose="05000000000000000000" pitchFamily="2" charset="2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b="1" dirty="0">
              <a:solidFill>
                <a:schemeClr val="accent6">
                  <a:lumMod val="60000"/>
                  <a:lumOff val="40000"/>
                </a:schemeClr>
              </a:solidFill>
              <a:cs typeface="Arial"/>
              <a:sym typeface="Arial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dirty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81821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90343-C296-A0F7-ED05-2191ABE28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A280DD9-E9E8-3ED1-141E-4A32D43AB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953326"/>
            <a:ext cx="8103948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Linee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guida</a:t>
            </a:r>
            <a:endParaRPr lang="en-US" sz="900" b="0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B22611D-2918-DB14-BC98-38A7E39AA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7CE1430-E722-0465-5C38-7689DBA6CDCE}"/>
              </a:ext>
            </a:extLst>
          </p:cNvPr>
          <p:cNvSpPr txBox="1"/>
          <p:nvPr/>
        </p:nvSpPr>
        <p:spPr>
          <a:xfrm>
            <a:off x="1426195" y="210793"/>
            <a:ext cx="66803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consapevole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dell’Intelligenza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Artificiale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71615AB4-13FF-C87C-90F0-160BC34F4A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4" y="1459915"/>
            <a:ext cx="7590251" cy="434608"/>
          </a:xfrm>
        </p:spPr>
        <p:txBody>
          <a:bodyPr/>
          <a:lstStyle/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chemeClr val="tx2"/>
                </a:solidFill>
                <a:cs typeface="Arial"/>
                <a:sym typeface="Arial"/>
              </a:rPr>
              <a:t>Verificare l’accuratezza dei contenuti creati</a:t>
            </a:r>
            <a:r>
              <a:rPr lang="it-IT" sz="1600" dirty="0">
                <a:solidFill>
                  <a:schemeClr val="tx2"/>
                </a:solidFill>
                <a:cs typeface="Arial"/>
                <a:sym typeface="Arial"/>
              </a:rPr>
              <a:t>, confrontando il prodotto ottenuto con fonti accademiche affidabili e </a:t>
            </a:r>
            <a:r>
              <a:rPr lang="it-IT" sz="1600" b="1" dirty="0">
                <a:solidFill>
                  <a:schemeClr val="tx2"/>
                </a:solidFill>
                <a:cs typeface="Arial"/>
                <a:sym typeface="Arial"/>
              </a:rPr>
              <a:t>rettificare eventuali errori o inesattezze</a:t>
            </a:r>
            <a:br>
              <a:rPr lang="it-IT" sz="1600" b="1" dirty="0">
                <a:solidFill>
                  <a:schemeClr val="tx2"/>
                </a:solidFill>
                <a:cs typeface="Arial"/>
                <a:sym typeface="Arial"/>
              </a:rPr>
            </a:br>
            <a:r>
              <a:rPr lang="it-IT" sz="1600" dirty="0">
                <a:sym typeface="Wingdings" panose="05000000000000000000" pitchFamily="2" charset="2"/>
              </a:rPr>
              <a:t> </a:t>
            </a:r>
            <a:r>
              <a:rPr lang="it-IT" sz="16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Attenzione alle “fonti fantasma”</a:t>
            </a:r>
            <a:r>
              <a:rPr lang="it-IT" sz="1600" b="1" dirty="0"/>
              <a:t>: </a:t>
            </a:r>
            <a:r>
              <a:rPr lang="it-IT" sz="1600" dirty="0"/>
              <a:t>l’IA può inventare articoli inesistenti, autori o riviste non reali</a:t>
            </a:r>
            <a:endParaRPr lang="it-IT" sz="1600" b="1" dirty="0">
              <a:solidFill>
                <a:schemeClr val="tx2"/>
              </a:solidFill>
              <a:cs typeface="Arial"/>
              <a:sym typeface="Arial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b="1" dirty="0">
              <a:solidFill>
                <a:schemeClr val="tx2"/>
              </a:solidFill>
              <a:cs typeface="Arial"/>
              <a:sym typeface="Arial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b="1" dirty="0">
              <a:solidFill>
                <a:schemeClr val="accent6">
                  <a:lumMod val="60000"/>
                  <a:lumOff val="40000"/>
                </a:schemeClr>
              </a:solidFill>
              <a:cs typeface="Arial"/>
              <a:sym typeface="Wingdings" panose="05000000000000000000" pitchFamily="2" charset="2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dirty="0">
              <a:cs typeface="Arial"/>
              <a:sym typeface="Arial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dirty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9937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9B789-7381-4FA9-D0C1-7642A8FC2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5834118-9E55-6221-084C-341D9EF5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953326"/>
            <a:ext cx="8103948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Linee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guida</a:t>
            </a:r>
            <a:endParaRPr lang="en-US" sz="900" b="0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6EB4AAB-D572-56D0-0679-3DC18DB1F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7B99202-36E9-A82C-7C03-5FC1A9838B70}"/>
              </a:ext>
            </a:extLst>
          </p:cNvPr>
          <p:cNvSpPr txBox="1"/>
          <p:nvPr/>
        </p:nvSpPr>
        <p:spPr>
          <a:xfrm>
            <a:off x="1426195" y="210793"/>
            <a:ext cx="66803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consapevole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dell’Intelligenza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Artificiale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C9E946B8-6D60-92D9-EBB5-7F14F25916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4" y="1383715"/>
            <a:ext cx="7590251" cy="434608"/>
          </a:xfrm>
        </p:spPr>
        <p:txBody>
          <a:bodyPr/>
          <a:lstStyle/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2"/>
                </a:solidFill>
                <a:cs typeface="Arial"/>
                <a:sym typeface="Arial"/>
              </a:rPr>
              <a:t>Se il documento creato presenta delle inesattezze, di cui lo studente non si accorge per mancato controllo della qualità delle informazioni, </a:t>
            </a:r>
            <a:r>
              <a:rPr lang="it-IT" sz="1600" b="1" dirty="0">
                <a:solidFill>
                  <a:schemeClr val="tx2"/>
                </a:solidFill>
                <a:cs typeface="Arial"/>
                <a:sym typeface="Arial"/>
              </a:rPr>
              <a:t>lo studente è responsabile di errori o inesattezze dovute a un uso acritico e privo di rielaborazione personale dell’IA</a:t>
            </a: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b="1" dirty="0">
              <a:solidFill>
                <a:schemeClr val="tx2"/>
              </a:solidFill>
              <a:cs typeface="Arial"/>
              <a:sym typeface="Arial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b="1" dirty="0">
              <a:solidFill>
                <a:schemeClr val="accent6">
                  <a:lumMod val="60000"/>
                  <a:lumOff val="40000"/>
                </a:schemeClr>
              </a:solidFill>
              <a:cs typeface="Arial"/>
              <a:sym typeface="Wingdings" panose="05000000000000000000" pitchFamily="2" charset="2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dirty="0">
              <a:cs typeface="Arial"/>
              <a:sym typeface="Arial"/>
            </a:endParaRPr>
          </a:p>
          <a:p>
            <a:pPr marL="307975" lvl="1" indent="-28575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it-IT" sz="1600" dirty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8857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A030F-0AE3-DF95-B338-D6EF88262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54415D8-8A47-2DC1-952F-AA8C5A32B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953326"/>
            <a:ext cx="8103948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Linee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guida</a:t>
            </a:r>
            <a:endParaRPr lang="en-US" sz="900" b="0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BAF5F8F6-7A77-761F-6478-72862D952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771D5C3-6154-1A0D-7B29-9E16CCED642A}"/>
              </a:ext>
            </a:extLst>
          </p:cNvPr>
          <p:cNvSpPr txBox="1"/>
          <p:nvPr/>
        </p:nvSpPr>
        <p:spPr>
          <a:xfrm>
            <a:off x="1426195" y="210793"/>
            <a:ext cx="66803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consapevole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dell’Intelligenza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Artificiale</a:t>
            </a:r>
            <a:endParaRPr lang="it-IT" sz="2000" b="1" dirty="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F0253759-AF2E-96FC-A0A4-E4F37A23CA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4" y="1259890"/>
            <a:ext cx="8103948" cy="334380"/>
          </a:xfrm>
        </p:spPr>
        <p:txBody>
          <a:bodyPr/>
          <a:lstStyle/>
          <a:p>
            <a:pPr marL="22225" lvl="1" indent="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it-IT" sz="1600" dirty="0">
                <a:cs typeface="Arial"/>
                <a:sym typeface="Arial"/>
              </a:rPr>
              <a:t>Il documento completo redatto dall’Ateneo è scaricabile qui:</a:t>
            </a:r>
          </a:p>
          <a:p>
            <a:pPr marL="22225" lvl="1" indent="0">
              <a:lnSpc>
                <a:spcPct val="20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it-IT" sz="1600" dirty="0">
                <a:cs typeface="Arial"/>
                <a:sym typeface="Arial"/>
                <a:hlinkClick r:id="rId3"/>
              </a:rPr>
              <a:t>https://www.unifi.it/sites/default/files/2025-04/linee_guida_IA_studio.pdf</a:t>
            </a:r>
            <a:r>
              <a:rPr lang="it-IT" sz="1600" dirty="0">
                <a:cs typeface="Arial"/>
                <a:sym typeface="Arial"/>
              </a:rPr>
              <a:t> </a:t>
            </a:r>
          </a:p>
        </p:txBody>
      </p:sp>
      <p:pic>
        <p:nvPicPr>
          <p:cNvPr id="5" name="Immagine 4" descr="Immagine che contiene modello, quadrato, pixel, punto&#10;&#10;Il contenuto generato dall'IA potrebbe non essere corretto.">
            <a:extLst>
              <a:ext uri="{FF2B5EF4-FFF2-40B4-BE49-F238E27FC236}">
                <a16:creationId xmlns:a16="http://schemas.microsoft.com/office/drawing/2014/main" id="{C1D57D76-CFD9-E20E-F481-682E60687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8074" y="2465305"/>
            <a:ext cx="2167852" cy="216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64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FD3CE-CFDD-686E-563C-C6FE8C3D6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4CD8CE9-BC5A-7CBB-492A-B7DABA926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953326"/>
            <a:ext cx="3552825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Uso </a:t>
            </a:r>
            <a:r>
              <a:rPr lang="en-US" dirty="0" err="1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appropriato</a:t>
            </a:r>
            <a:r>
              <a:rPr lang="en-US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dell’IA</a:t>
            </a:r>
            <a:r>
              <a:rPr lang="en-US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lang="en-US" sz="900" b="0" u="sng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21F73C3-4FDB-3FC9-00C8-0B7DCBBCF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C33DE14-729C-CCBA-0FD2-42025A43CEF2}"/>
              </a:ext>
            </a:extLst>
          </p:cNvPr>
          <p:cNvSpPr txBox="1"/>
          <p:nvPr/>
        </p:nvSpPr>
        <p:spPr>
          <a:xfrm>
            <a:off x="1426195" y="210793"/>
            <a:ext cx="66803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consapevole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dell’Intelligenza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Aritificiale</a:t>
            </a:r>
            <a:endParaRPr lang="it-IT" sz="2000" b="1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D9D1764-7769-2A9A-9B77-5E5EE00A05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5729" y="1361238"/>
            <a:ext cx="3676649" cy="3352538"/>
          </a:xfrm>
        </p:spPr>
        <p:txBody>
          <a:bodyPr/>
          <a:lstStyle/>
          <a:p>
            <a:pPr marL="290216" indent="-285750">
              <a:buFont typeface="Arial" panose="020B0604020202020204" pitchFamily="34" charset="0"/>
              <a:buChar char="•"/>
            </a:pPr>
            <a:r>
              <a:rPr lang="it-IT" sz="1600" dirty="0"/>
              <a:t>Brainstorming su possibili argomenti di tesi</a:t>
            </a:r>
          </a:p>
          <a:p>
            <a:pPr marL="290216" indent="-285750">
              <a:buFont typeface="Arial" panose="020B0604020202020204" pitchFamily="34" charset="0"/>
              <a:buChar char="•"/>
            </a:pPr>
            <a:r>
              <a:rPr lang="it-IT" sz="1600" dirty="0"/>
              <a:t>Chiarimenti su concetti</a:t>
            </a:r>
          </a:p>
          <a:p>
            <a:pPr marL="290216" indent="-285750">
              <a:buFont typeface="Arial" panose="020B0604020202020204" pitchFamily="34" charset="0"/>
              <a:buChar char="•"/>
            </a:pPr>
            <a:r>
              <a:rPr lang="it-IT" sz="1600" dirty="0"/>
              <a:t>Suggerimenti di struttura</a:t>
            </a:r>
          </a:p>
          <a:p>
            <a:pPr marL="290216" indent="-285750">
              <a:buFont typeface="Arial" panose="020B0604020202020204" pitchFamily="34" charset="0"/>
              <a:buChar char="•"/>
            </a:pPr>
            <a:r>
              <a:rPr lang="it-IT" sz="1600" dirty="0"/>
              <a:t>Revisione linguistica o stilistica</a:t>
            </a:r>
          </a:p>
        </p:txBody>
      </p:sp>
      <p:sp>
        <p:nvSpPr>
          <p:cNvPr id="9" name="Titolo 3">
            <a:extLst>
              <a:ext uri="{FF2B5EF4-FFF2-40B4-BE49-F238E27FC236}">
                <a16:creationId xmlns:a16="http://schemas.microsoft.com/office/drawing/2014/main" id="{EC9B2D77-87FF-8AA7-EAFB-61B4CA77462C}"/>
              </a:ext>
            </a:extLst>
          </p:cNvPr>
          <p:cNvSpPr txBox="1">
            <a:spLocks/>
          </p:cNvSpPr>
          <p:nvPr/>
        </p:nvSpPr>
        <p:spPr>
          <a:xfrm>
            <a:off x="4690149" y="947179"/>
            <a:ext cx="4244301" cy="64094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Uso NON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appropriato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dell’IA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lang="en-US" sz="900" b="0" u="sng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B4627F44-857C-A9D3-34F1-3ABC6709ED31}"/>
              </a:ext>
            </a:extLst>
          </p:cNvPr>
          <p:cNvSpPr txBox="1">
            <a:spLocks/>
          </p:cNvSpPr>
          <p:nvPr/>
        </p:nvSpPr>
        <p:spPr>
          <a:xfrm>
            <a:off x="4453853" y="1361238"/>
            <a:ext cx="4480598" cy="3352538"/>
          </a:xfrm>
          <a:prstGeom prst="rect">
            <a:avLst/>
          </a:prstGeom>
        </p:spPr>
        <p:txBody>
          <a:bodyPr/>
          <a:lstStyle>
            <a:lvl1pPr marL="4466" indent="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Font typeface="Courier New" panose="02070309020205020404" pitchFamily="49" charset="0"/>
              <a:buNone/>
              <a:tabLst/>
              <a:defRPr sz="13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ourier New" panose="02070309020205020404" pitchFamily="49" charset="0"/>
              <a:buChar char="o"/>
              <a:defRPr sz="13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ourier New" panose="02070309020205020404" pitchFamily="49" charset="0"/>
              <a:buChar char="o"/>
              <a:defRPr sz="13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ourier New" panose="02070309020205020404" pitchFamily="49" charset="0"/>
              <a:buChar char="o"/>
              <a:defRPr sz="13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ourier New" panose="02070309020205020404" pitchFamily="49" charset="0"/>
              <a:buChar char="o"/>
              <a:defRPr sz="13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0216" indent="-285750">
              <a:buFont typeface="Arial" panose="020B0604020202020204" pitchFamily="34" charset="0"/>
              <a:buChar char="•"/>
            </a:pPr>
            <a:r>
              <a:rPr lang="it-IT" sz="1600" dirty="0"/>
              <a:t>Copiare testi generati senza revisione critica</a:t>
            </a:r>
          </a:p>
          <a:p>
            <a:pPr marL="290216" indent="-285750">
              <a:buFont typeface="Arial" panose="020B0604020202020204" pitchFamily="34" charset="0"/>
              <a:buChar char="•"/>
            </a:pPr>
            <a:r>
              <a:rPr lang="it-IT" sz="1600" dirty="0"/>
              <a:t>Scrivere capitoli/paragrafi interi con l’IA</a:t>
            </a:r>
          </a:p>
          <a:p>
            <a:pPr marL="290216" indent="-285750">
              <a:buFont typeface="Arial" panose="020B0604020202020204" pitchFamily="34" charset="0"/>
              <a:buChar char="•"/>
            </a:pPr>
            <a:r>
              <a:rPr lang="it-IT" sz="1600" dirty="0"/>
              <a:t>Usare le fonti </a:t>
            </a:r>
            <a:r>
              <a:rPr lang="it-IT" sz="1600"/>
              <a:t>suggerite dall’IA senza verificarle</a:t>
            </a:r>
            <a:endParaRPr lang="it-IT" sz="1600" dirty="0"/>
          </a:p>
          <a:p>
            <a:pPr marL="290216" indent="-285750">
              <a:buFont typeface="Arial" panose="020B0604020202020204" pitchFamily="34" charset="0"/>
              <a:buChar char="•"/>
            </a:pPr>
            <a:r>
              <a:rPr lang="it-IT" sz="1600" dirty="0"/>
              <a:t>Presentare contenuti IA come propri</a:t>
            </a:r>
          </a:p>
          <a:p>
            <a:pPr marL="290216" indent="-285750">
              <a:buFont typeface="Arial" panose="020B0604020202020204" pitchFamily="34" charset="0"/>
              <a:buChar char="•"/>
            </a:pPr>
            <a:r>
              <a:rPr lang="it-IT" sz="1600" dirty="0"/>
              <a:t>Non controllare traduzioni o parafrasi</a:t>
            </a:r>
          </a:p>
        </p:txBody>
      </p:sp>
    </p:spTree>
    <p:extLst>
      <p:ext uri="{BB962C8B-B14F-4D97-AF65-F5344CB8AC3E}">
        <p14:creationId xmlns:p14="http://schemas.microsoft.com/office/powerpoint/2010/main" val="2175751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CE4E6-E2FD-CC37-4E3A-56382BAEC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F9A6101-A6A8-E85A-5781-10E19DF2A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953326"/>
            <a:ext cx="7753349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>
                <a:latin typeface="Verdana"/>
                <a:ea typeface="Verdana"/>
                <a:cs typeface="Verdana"/>
                <a:sym typeface="Verdana"/>
              </a:rPr>
              <a:t>Check-list per </a:t>
            </a:r>
            <a:r>
              <a:rPr lang="en-US" dirty="0" err="1">
                <a:latin typeface="Verdana"/>
                <a:ea typeface="Verdana"/>
                <a:cs typeface="Verdana"/>
                <a:sym typeface="Verdana"/>
              </a:rPr>
              <a:t>l’uso</a:t>
            </a:r>
            <a:r>
              <a:rPr lang="en-US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>
                <a:latin typeface="Verdana"/>
                <a:ea typeface="Verdana"/>
                <a:cs typeface="Verdana"/>
                <a:sym typeface="Verdana"/>
              </a:rPr>
              <a:t>dell’IA</a:t>
            </a:r>
            <a:r>
              <a:rPr lang="en-US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>
                <a:latin typeface="Verdana"/>
                <a:ea typeface="Verdana"/>
                <a:cs typeface="Verdana"/>
                <a:sym typeface="Verdana"/>
              </a:rPr>
              <a:t>nella</a:t>
            </a:r>
            <a:r>
              <a:rPr lang="en-US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>
                <a:latin typeface="Verdana"/>
                <a:ea typeface="Verdana"/>
                <a:cs typeface="Verdana"/>
                <a:sym typeface="Verdana"/>
              </a:rPr>
              <a:t>tesi</a:t>
            </a:r>
            <a:r>
              <a:rPr lang="en-US" dirty="0">
                <a:latin typeface="Verdana"/>
                <a:ea typeface="Verdana"/>
                <a:cs typeface="Verdana"/>
                <a:sym typeface="Verdana"/>
              </a:rPr>
              <a:t>:</a:t>
            </a:r>
            <a:endParaRPr lang="en-US" sz="900" b="0" u="sng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58D143A-C00B-701F-FC8E-350D074FE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8C0B26-FECB-D11A-1105-DE6E2E058E47}"/>
              </a:ext>
            </a:extLst>
          </p:cNvPr>
          <p:cNvSpPr txBox="1"/>
          <p:nvPr/>
        </p:nvSpPr>
        <p:spPr>
          <a:xfrm>
            <a:off x="1426195" y="210793"/>
            <a:ext cx="66803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consapevole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dell’Intelligenza</a:t>
            </a:r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Aritificiale</a:t>
            </a:r>
            <a:endParaRPr lang="it-IT" sz="2000" b="1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CACBBFC-96CB-7AD2-0923-079366F018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6276" y="1361238"/>
            <a:ext cx="7867649" cy="3352538"/>
          </a:xfrm>
        </p:spPr>
        <p:txBody>
          <a:bodyPr/>
          <a:lstStyle/>
          <a:p>
            <a:pPr marL="347366" indent="-342900">
              <a:buFont typeface="+mj-lt"/>
              <a:buAutoNum type="arabicPeriod"/>
            </a:pPr>
            <a:r>
              <a:rPr lang="it-IT" sz="1600" b="1" dirty="0"/>
              <a:t>Controlla sempre le fonti: </a:t>
            </a:r>
            <a:r>
              <a:rPr lang="it-IT" sz="1600" dirty="0"/>
              <a:t>verifica ogni dato, definizione o citazione, e cerca la fonte originale in articoli scientifici, libri accademici, siti istituzionali, ecc.</a:t>
            </a:r>
          </a:p>
          <a:p>
            <a:pPr marL="347366" indent="-342900">
              <a:buFont typeface="+mj-lt"/>
              <a:buAutoNum type="arabicPeriod"/>
            </a:pPr>
            <a:r>
              <a:rPr lang="it-IT" sz="1600" b="1" dirty="0"/>
              <a:t>Elimina contenuti non verificabili</a:t>
            </a:r>
            <a:endParaRPr lang="it-IT" sz="1600" dirty="0"/>
          </a:p>
          <a:p>
            <a:pPr marL="347366" indent="-342900">
              <a:buFont typeface="+mj-lt"/>
              <a:buAutoNum type="arabicPeriod"/>
            </a:pPr>
            <a:r>
              <a:rPr lang="it-IT" sz="1600" b="1" dirty="0"/>
              <a:t>Correggi eventuali errori, semplificazioni o interpretazioni improprie </a:t>
            </a:r>
            <a:r>
              <a:rPr lang="it-IT" sz="1600" dirty="0"/>
              <a:t>nel testo elaborato dall’IA</a:t>
            </a:r>
          </a:p>
          <a:p>
            <a:pPr marL="347366" indent="-342900">
              <a:buFont typeface="+mj-lt"/>
              <a:buAutoNum type="arabicPeriod"/>
            </a:pPr>
            <a:r>
              <a:rPr lang="it-IT" sz="1600" b="1" dirty="0"/>
              <a:t>Rielabora il testo</a:t>
            </a:r>
            <a:r>
              <a:rPr lang="it-IT" sz="1600" dirty="0"/>
              <a:t> </a:t>
            </a:r>
            <a:r>
              <a:rPr lang="it-IT" sz="1600" b="1" dirty="0"/>
              <a:t>finale</a:t>
            </a:r>
            <a:r>
              <a:rPr lang="it-IT" sz="1600" dirty="0"/>
              <a:t> con parole e struttura personali</a:t>
            </a:r>
            <a:endParaRPr lang="it-IT" sz="1600" b="1" dirty="0"/>
          </a:p>
          <a:p>
            <a:pPr marL="347366" indent="-342900">
              <a:buFont typeface="+mj-lt"/>
              <a:buAutoNum type="arabicPeriod"/>
            </a:pP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0787141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7AD12-80AC-2278-17B3-F87A784E2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1ACC8A-57C4-E0A4-FAE0-F3B6111F8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3" y="1998502"/>
            <a:ext cx="3614818" cy="114649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it-IT" dirty="0"/>
              <a:t>Sessioni di laurea </a:t>
            </a:r>
            <a:br>
              <a:rPr lang="it-IT" dirty="0"/>
            </a:br>
            <a:r>
              <a:rPr lang="it-IT" sz="2400" b="0" dirty="0"/>
              <a:t>A.A. 2025-2026</a:t>
            </a:r>
            <a:endParaRPr lang="it-IT" b="0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FD0DD509-C138-1E16-2ECD-FE9191617F44}"/>
              </a:ext>
            </a:extLst>
          </p:cNvPr>
          <p:cNvSpPr txBox="1">
            <a:spLocks/>
          </p:cNvSpPr>
          <p:nvPr/>
        </p:nvSpPr>
        <p:spPr>
          <a:xfrm>
            <a:off x="1257301" y="2372956"/>
            <a:ext cx="7043738" cy="114649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endParaRPr lang="it-IT" b="0" dirty="0"/>
          </a:p>
        </p:txBody>
      </p:sp>
      <p:pic>
        <p:nvPicPr>
          <p:cNvPr id="5" name="Google Shape;372;p21">
            <a:extLst>
              <a:ext uri="{FF2B5EF4-FFF2-40B4-BE49-F238E27FC236}">
                <a16:creationId xmlns:a16="http://schemas.microsoft.com/office/drawing/2014/main" id="{CB4793CA-38A4-0FC9-60C7-AAADB967908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76626" y="421320"/>
            <a:ext cx="5356206" cy="4300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995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E49D2-834D-CB8A-802C-3686B4C86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ABEE892-3941-5E56-B7A4-D486FC75A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499"/>
            </a:pPr>
            <a:r>
              <a:rPr lang="it-IT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LA GUIDA DELLA SCUOLA DI PSICOLOGIA </a:t>
            </a:r>
            <a:endParaRPr lang="it-IT" sz="9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9036BD0-B7E2-5083-EC79-A5C2E06E7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Google Shape;120;p2">
            <a:extLst>
              <a:ext uri="{FF2B5EF4-FFF2-40B4-BE49-F238E27FC236}">
                <a16:creationId xmlns:a16="http://schemas.microsoft.com/office/drawing/2014/main" id="{AD63781F-8D1C-99B7-C795-977DC7215A4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417" y="1453466"/>
            <a:ext cx="3054965" cy="308043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6;p2">
            <a:extLst>
              <a:ext uri="{FF2B5EF4-FFF2-40B4-BE49-F238E27FC236}">
                <a16:creationId xmlns:a16="http://schemas.microsoft.com/office/drawing/2014/main" id="{2C43D245-0DA9-C292-725B-D82029D44B27}"/>
              </a:ext>
            </a:extLst>
          </p:cNvPr>
          <p:cNvSpPr txBox="1"/>
          <p:nvPr/>
        </p:nvSpPr>
        <p:spPr>
          <a:xfrm>
            <a:off x="4330501" y="1370656"/>
            <a:ext cx="4772302" cy="556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8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99"/>
              <a:buFont typeface="Arial"/>
              <a:buNone/>
            </a:pPr>
            <a:r>
              <a:rPr lang="en-US" b="0" i="0" u="none" strike="noStrike" cap="none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Documento</a:t>
            </a:r>
            <a:r>
              <a:rPr lang="en-US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scaricabile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da: </a:t>
            </a:r>
            <a:endParaRPr sz="9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9" name="Google Shape;121;p2">
            <a:extLst>
              <a:ext uri="{FF2B5EF4-FFF2-40B4-BE49-F238E27FC236}">
                <a16:creationId xmlns:a16="http://schemas.microsoft.com/office/drawing/2014/main" id="{5BA68CAE-8FD1-2303-0843-965726A3F66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3620" y="1889903"/>
            <a:ext cx="2603283" cy="2624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0596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98B38-F6E2-FAE3-5411-BD1701CCA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AD0BE7-8C88-BB14-2546-701EEADDB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591" y="922694"/>
            <a:ext cx="3614818" cy="1146495"/>
          </a:xfrm>
        </p:spPr>
        <p:txBody>
          <a:bodyPr/>
          <a:lstStyle/>
          <a:p>
            <a:pPr algn="ctr"/>
            <a:r>
              <a:rPr lang="it-IT" dirty="0"/>
              <a:t>Domande?</a:t>
            </a:r>
          </a:p>
        </p:txBody>
      </p:sp>
      <p:pic>
        <p:nvPicPr>
          <p:cNvPr id="2050" name="Picture 2" descr="Q.a Immagini - Sfoglia 237,130 foto, vettoriali e video Stock | Adobe Stock">
            <a:extLst>
              <a:ext uri="{FF2B5EF4-FFF2-40B4-BE49-F238E27FC236}">
                <a16:creationId xmlns:a16="http://schemas.microsoft.com/office/drawing/2014/main" id="{0F6DBAC4-D73D-B6A5-34DD-89715E8ED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05" b="92655" l="6667" r="93684">
                        <a14:foregroundMark x1="35088" y1="37288" x2="35088" y2="37288"/>
                        <a14:foregroundMark x1="36842" y1="31638" x2="36842" y2="31638"/>
                        <a14:foregroundMark x1="28070" y1="25989" x2="12281" y2="25424"/>
                        <a14:foregroundMark x1="24211" y1="27684" x2="23509" y2="62147"/>
                        <a14:foregroundMark x1="23509" y1="62147" x2="41404" y2="58192"/>
                        <a14:foregroundMark x1="41404" y1="58192" x2="33684" y2="21469"/>
                        <a14:foregroundMark x1="33684" y1="21469" x2="11930" y2="32203"/>
                        <a14:foregroundMark x1="35439" y1="47458" x2="20351" y2="32203"/>
                        <a14:foregroundMark x1="20351" y1="32203" x2="25965" y2="27119"/>
                        <a14:foregroundMark x1="36491" y1="44633" x2="17544" y2="61582"/>
                        <a14:foregroundMark x1="17544" y1="61582" x2="16491" y2="60452"/>
                        <a14:foregroundMark x1="23509" y1="25424" x2="21053" y2="53107"/>
                        <a14:foregroundMark x1="6667" y1="42938" x2="6667" y2="42938"/>
                        <a14:foregroundMark x1="43860" y1="39548" x2="61754" y2="57062"/>
                        <a14:foregroundMark x1="61754" y1="57062" x2="61754" y2="57627"/>
                        <a14:foregroundMark x1="63509" y1="46328" x2="82807" y2="70056"/>
                        <a14:foregroundMark x1="80351" y1="36723" x2="61053" y2="68927"/>
                        <a14:foregroundMark x1="94035" y1="61582" x2="94035" y2="61582"/>
                        <a14:foregroundMark x1="43860" y1="28814" x2="23860" y2="11864"/>
                        <a14:foregroundMark x1="23860" y1="11864" x2="15439" y2="13559"/>
                        <a14:foregroundMark x1="89474" y1="92655" x2="89474" y2="92655"/>
                        <a14:foregroundMark x1="74737" y1="33333" x2="72632" y2="57627"/>
                        <a14:foregroundMark x1="37895" y1="48588" x2="61404" y2="53107"/>
                        <a14:foregroundMark x1="61404" y1="53107" x2="64211" y2="55367"/>
                        <a14:foregroundMark x1="38246" y1="55367" x2="61404" y2="58757"/>
                        <a14:foregroundMark x1="61404" y1="58757" x2="61404" y2="553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463" y="1984315"/>
            <a:ext cx="3510160" cy="217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317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E09B7-F9D2-358A-6542-E2BFFFEFA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98F328-7936-F7B4-1D63-036BD1F86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475" y="922694"/>
            <a:ext cx="6115050" cy="1146495"/>
          </a:xfrm>
        </p:spPr>
        <p:txBody>
          <a:bodyPr/>
          <a:lstStyle/>
          <a:p>
            <a:pPr lvl="0" algn="ctr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5199"/>
            </a:pPr>
            <a:r>
              <a:rPr lang="it-IT" dirty="0"/>
              <a:t>Per ulteriori informazioni:</a:t>
            </a:r>
            <a:br>
              <a:rPr lang="it-IT" dirty="0"/>
            </a:br>
            <a:br>
              <a:rPr lang="it-IT" dirty="0"/>
            </a:br>
            <a:r>
              <a:rPr lang="it-IT" sz="2400" b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orientamentopsico@psicologia.unifi.it</a:t>
            </a:r>
            <a:br>
              <a:rPr lang="it-IT" sz="700" b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2400" b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bibpsico@unifi.it</a:t>
            </a:r>
            <a:br>
              <a:rPr lang="it-IT" sz="2400" b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it-IT" sz="2400" b="0" dirty="0">
                <a:solidFill>
                  <a:srgbClr val="FFFFFF"/>
                </a:solidFill>
                <a:latin typeface="Open Sans"/>
                <a:ea typeface="Open Sans"/>
                <a:sym typeface="Open Sans"/>
              </a:rPr>
              <a:t>psicologia.tesi.online@unifi.it</a:t>
            </a:r>
            <a:endParaRPr lang="it-IT" b="0" dirty="0"/>
          </a:p>
        </p:txBody>
      </p:sp>
    </p:spTree>
    <p:extLst>
      <p:ext uri="{BB962C8B-B14F-4D97-AF65-F5344CB8AC3E}">
        <p14:creationId xmlns:p14="http://schemas.microsoft.com/office/powerpoint/2010/main" val="2582715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0AD55-D391-0562-6818-66F9ADB42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0D0158-C27D-E56E-0EA6-A598C0A02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475" y="434911"/>
            <a:ext cx="6115050" cy="1146495"/>
          </a:xfrm>
        </p:spPr>
        <p:txBody>
          <a:bodyPr/>
          <a:lstStyle/>
          <a:p>
            <a:pPr lvl="0" algn="ctr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5199"/>
            </a:pPr>
            <a:r>
              <a:rPr lang="it-IT" dirty="0"/>
              <a:t>Questionario di gradimento</a:t>
            </a:r>
            <a:endParaRPr lang="it-IT" b="0" dirty="0">
              <a:highlight>
                <a:srgbClr val="00FFFF"/>
              </a:highlight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DC868A6-7024-F0CC-3E7B-3C08AD8DC220}"/>
              </a:ext>
            </a:extLst>
          </p:cNvPr>
          <p:cNvSpPr txBox="1"/>
          <p:nvPr/>
        </p:nvSpPr>
        <p:spPr>
          <a:xfrm>
            <a:off x="2286000" y="443632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https://forms.gle/rov76XqDn46sC1Qa8</a:t>
            </a:r>
          </a:p>
        </p:txBody>
      </p:sp>
      <p:pic>
        <p:nvPicPr>
          <p:cNvPr id="6" name="Immagine 5" descr="Immagine che contiene modello, quadrato, pixel, parole crociate&#10;&#10;Il contenuto generato dall'IA potrebbe non essere corretto.">
            <a:extLst>
              <a:ext uri="{FF2B5EF4-FFF2-40B4-BE49-F238E27FC236}">
                <a16:creationId xmlns:a16="http://schemas.microsoft.com/office/drawing/2014/main" id="{B47DA915-5837-49A1-7B48-6A3936C58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943" y="1581406"/>
            <a:ext cx="2656114" cy="265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0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04112-278B-F348-C133-D08B211BA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03D4089-E8AB-8804-B73E-FE95DFCCB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Info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generali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lang="en-US" sz="9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EB3C138-1CBB-8504-BC76-5F1848BEC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58ADE99-2EFE-5F03-DE39-49A30E067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5" y="1361238"/>
            <a:ext cx="8103948" cy="1022693"/>
          </a:xfrm>
        </p:spPr>
        <p:txBody>
          <a:bodyPr/>
          <a:lstStyle/>
          <a:p>
            <a:pPr marL="0" lvl="0">
              <a:lnSpc>
                <a:spcPct val="180024"/>
              </a:lnSpc>
              <a:spcBef>
                <a:spcPts val="0"/>
              </a:spcBef>
              <a:buClr>
                <a:srgbClr val="000000"/>
              </a:buClr>
              <a:buSzPts val="3299"/>
            </a:pPr>
            <a:r>
              <a:rPr lang="it-IT" sz="1600" dirty="0">
                <a:solidFill>
                  <a:srgbClr val="000000"/>
                </a:solidFill>
                <a:cs typeface="Calibri"/>
                <a:sym typeface="Calibri"/>
              </a:rPr>
              <a:t>Elaborato di </a:t>
            </a:r>
            <a:r>
              <a:rPr lang="it-IT" sz="1600" b="1" dirty="0">
                <a:solidFill>
                  <a:srgbClr val="000000"/>
                </a:solidFill>
                <a:cs typeface="Calibri"/>
                <a:sym typeface="Calibri"/>
              </a:rPr>
              <a:t>massimo 30</a:t>
            </a:r>
            <a:r>
              <a:rPr lang="it-IT" sz="1600" dirty="0">
                <a:solidFill>
                  <a:srgbClr val="000000"/>
                </a:solidFill>
                <a:cs typeface="Calibri"/>
                <a:sym typeface="Calibri"/>
              </a:rPr>
              <a:t> </a:t>
            </a:r>
            <a:r>
              <a:rPr lang="it-IT" sz="1600" b="1" dirty="0">
                <a:solidFill>
                  <a:srgbClr val="000000"/>
                </a:solidFill>
                <a:cs typeface="Calibri"/>
                <a:sym typeface="Calibri"/>
              </a:rPr>
              <a:t>pagine</a:t>
            </a:r>
            <a:r>
              <a:rPr lang="it-IT" sz="1600" dirty="0">
                <a:solidFill>
                  <a:srgbClr val="000000"/>
                </a:solidFill>
                <a:cs typeface="Calibri"/>
                <a:sym typeface="Calibri"/>
              </a:rPr>
              <a:t> su un argomento specifico in un ambito caratterizzante il Corso di Laurea </a:t>
            </a:r>
            <a:endParaRPr lang="it-IT" sz="90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aphicFrame>
        <p:nvGraphicFramePr>
          <p:cNvPr id="11" name="Google Shape;136;p3">
            <a:extLst>
              <a:ext uri="{FF2B5EF4-FFF2-40B4-BE49-F238E27FC236}">
                <a16:creationId xmlns:a16="http://schemas.microsoft.com/office/drawing/2014/main" id="{190CAECF-73F1-B32F-760E-878435F13E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2036190"/>
              </p:ext>
            </p:extLst>
          </p:nvPr>
        </p:nvGraphicFramePr>
        <p:xfrm>
          <a:off x="714375" y="2530394"/>
          <a:ext cx="7737168" cy="169073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868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8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153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Vecchio </a:t>
                      </a:r>
                      <a:r>
                        <a:rPr lang="en-US" sz="1200" b="1" u="none" strike="noStrike" cap="none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Ordinamento</a:t>
                      </a:r>
                      <a:endParaRPr sz="1200" b="1" u="none" strike="noStrike" cap="non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(</a:t>
                      </a:r>
                      <a:r>
                        <a:rPr lang="en-US" sz="1200" b="1" dirty="0" err="1"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dall’a.a</a:t>
                      </a:r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. 2017-2018 </a:t>
                      </a:r>
                      <a:r>
                        <a:rPr lang="en-US" sz="1200" b="1" dirty="0" err="1"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all’a.a</a:t>
                      </a:r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. 2022/2023)</a:t>
                      </a:r>
                      <a:endParaRPr sz="1200" b="1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  <a:cs typeface="Calibri"/>
                        <a:sym typeface="Calibri"/>
                      </a:endParaRPr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Nuovo </a:t>
                      </a:r>
                      <a:r>
                        <a:rPr lang="en-US" sz="1200" b="1" dirty="0" err="1"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ordinamento</a:t>
                      </a:r>
                      <a:endParaRPr sz="5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(</a:t>
                      </a:r>
                      <a:r>
                        <a:rPr lang="en-US" sz="1200" b="1" u="none" strike="noStrike" cap="none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iscritti</a:t>
                      </a:r>
                      <a:r>
                        <a:rPr lang="en-US" sz="1200" b="1" u="none" strike="noStrike" cap="non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200" b="1" u="none" strike="noStrike" cap="none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dall’a.a</a:t>
                      </a:r>
                      <a:r>
                        <a:rPr lang="en-US" sz="1200" b="1" u="none" strike="noStrike" cap="non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. 2023/24)</a:t>
                      </a:r>
                      <a:endParaRPr sz="7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20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16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5</a:t>
                      </a:r>
                      <a:r>
                        <a:rPr lang="en-US" sz="1600" b="1" u="none" strike="noStrike" cap="non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600" b="1" u="none" strike="noStrike" cap="none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cfu</a:t>
                      </a:r>
                      <a:r>
                        <a:rPr lang="en-US" sz="1600" u="none" strike="noStrike" cap="non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 </a:t>
                      </a:r>
                      <a:endParaRPr sz="7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16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3</a:t>
                      </a:r>
                      <a:r>
                        <a:rPr lang="en-US" sz="1600" b="1" u="none" strike="noStrike" cap="non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600" b="1" u="none" strike="noStrike" cap="none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cfu</a:t>
                      </a:r>
                      <a:endParaRPr sz="7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114B7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02BA4C1-AD46-FBEC-A241-1F88BEE0A26C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PROVA FINALE 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2972193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659C3-2545-262C-6E70-3FCAA3312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DAB90433-EE30-5A26-7CDA-1984993BB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Procedura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(1) </a:t>
            </a:r>
            <a:endParaRPr lang="en-US" sz="9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9FD283D-6C0C-024F-3C40-C2236C8A2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FE548E7-5DC9-FFE4-342A-C91A69CF9D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89" y="1361238"/>
            <a:ext cx="4807536" cy="3352538"/>
          </a:xfrm>
        </p:spPr>
        <p:txBody>
          <a:bodyPr/>
          <a:lstStyle/>
          <a:p>
            <a:pPr marL="663417" lvl="1" indent="-331708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</a:pPr>
            <a:r>
              <a:rPr lang="it-IT" sz="1700" dirty="0">
                <a:solidFill>
                  <a:srgbClr val="000000"/>
                </a:solidFill>
                <a:cs typeface="Calibri"/>
                <a:sym typeface="Calibri"/>
              </a:rPr>
              <a:t>Conseguire </a:t>
            </a:r>
            <a:r>
              <a:rPr lang="it-IT" sz="1700" b="1" dirty="0">
                <a:solidFill>
                  <a:srgbClr val="000000"/>
                </a:solidFill>
                <a:cs typeface="Calibri"/>
                <a:sym typeface="Calibri"/>
              </a:rPr>
              <a:t>almeno 145 cfu</a:t>
            </a:r>
            <a:br>
              <a:rPr lang="it-IT" sz="1700" b="1" dirty="0">
                <a:solidFill>
                  <a:srgbClr val="000000"/>
                </a:solidFill>
                <a:cs typeface="Calibri"/>
                <a:sym typeface="Calibri"/>
              </a:rPr>
            </a:br>
            <a:r>
              <a:rPr lang="it-IT" sz="1700" b="1" dirty="0">
                <a:solidFill>
                  <a:srgbClr val="000000"/>
                </a:solidFill>
                <a:cs typeface="Calibri"/>
                <a:sym typeface="Calibri"/>
              </a:rPr>
              <a:t> </a:t>
            </a:r>
          </a:p>
          <a:p>
            <a:pPr marL="663417" lvl="1" indent="-331708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</a:pPr>
            <a:r>
              <a:rPr lang="it-IT" sz="1700" dirty="0">
                <a:solidFill>
                  <a:srgbClr val="000000"/>
                </a:solidFill>
                <a:cs typeface="Calibri"/>
                <a:sym typeface="Calibri"/>
              </a:rPr>
              <a:t>Scegliere un </a:t>
            </a:r>
            <a:r>
              <a:rPr lang="it-IT" sz="1700" b="1" dirty="0">
                <a:solidFill>
                  <a:srgbClr val="000000"/>
                </a:solidFill>
                <a:cs typeface="Calibri"/>
                <a:sym typeface="Calibri"/>
              </a:rPr>
              <a:t>docente tutor </a:t>
            </a:r>
            <a:r>
              <a:rPr lang="it-IT" sz="1700" dirty="0">
                <a:solidFill>
                  <a:srgbClr val="000000"/>
                </a:solidFill>
                <a:cs typeface="Calibri"/>
                <a:sym typeface="Calibri"/>
              </a:rPr>
              <a:t>(compilare e firmare apposito </a:t>
            </a:r>
            <a:r>
              <a:rPr lang="it-IT" sz="1700" b="1" dirty="0">
                <a:solidFill>
                  <a:srgbClr val="3E51C6"/>
                </a:solidFill>
                <a:cs typeface="Calibri"/>
                <a:sym typeface="Calibri"/>
              </a:rPr>
              <a:t>modulo</a:t>
            </a:r>
            <a:r>
              <a:rPr lang="it-IT" sz="1700" dirty="0">
                <a:solidFill>
                  <a:srgbClr val="000000"/>
                </a:solidFill>
                <a:cs typeface="Calibri"/>
                <a:sym typeface="Calibri"/>
              </a:rPr>
              <a:t>)</a:t>
            </a:r>
            <a:br>
              <a:rPr lang="it-IT" sz="1700" dirty="0">
                <a:solidFill>
                  <a:srgbClr val="000000"/>
                </a:solidFill>
                <a:cs typeface="Calibri"/>
                <a:sym typeface="Calibri"/>
              </a:rPr>
            </a:br>
            <a:endParaRPr lang="it-IT" sz="1700" dirty="0">
              <a:solidFill>
                <a:srgbClr val="000000"/>
              </a:solidFill>
              <a:cs typeface="Calibri"/>
              <a:sym typeface="Calibri"/>
            </a:endParaRPr>
          </a:p>
          <a:p>
            <a:pPr marL="663417" lvl="1" indent="-331708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</a:pPr>
            <a:r>
              <a:rPr lang="it-IT" sz="1700" dirty="0">
                <a:solidFill>
                  <a:srgbClr val="000000"/>
                </a:solidFill>
                <a:cs typeface="Calibri"/>
                <a:sym typeface="Calibri"/>
              </a:rPr>
              <a:t>Individuare l’</a:t>
            </a:r>
            <a:r>
              <a:rPr lang="it-IT" sz="1700" b="1" dirty="0">
                <a:solidFill>
                  <a:srgbClr val="008000"/>
                </a:solidFill>
                <a:cs typeface="Calibri"/>
                <a:sym typeface="Calibri"/>
              </a:rPr>
              <a:t>argomento dell’elaborato</a:t>
            </a:r>
            <a:endParaRPr lang="it-IT" sz="1700" dirty="0">
              <a:solidFill>
                <a:srgbClr val="008000"/>
              </a:solidFill>
              <a:cs typeface="Arial"/>
              <a:sym typeface="Arial"/>
            </a:endParaRPr>
          </a:p>
          <a:p>
            <a:pPr marL="175916" indent="-171450">
              <a:buSzPct val="100000"/>
              <a:buFont typeface="Arial" panose="020B0604020202020204" pitchFamily="34" charset="0"/>
              <a:buChar char="•"/>
            </a:pPr>
            <a:endParaRPr lang="it-IT" sz="1700" dirty="0"/>
          </a:p>
        </p:txBody>
      </p:sp>
      <p:pic>
        <p:nvPicPr>
          <p:cNvPr id="1026" name="Picture 2" descr="segno di attenzione o avvertimento segno esclamativo di attenzione, vettore  di pericolo triangolo giallo illustrazione vettoriale d'archivio 9102039  Arte vettoriale a Vecteezy">
            <a:extLst>
              <a:ext uri="{FF2B5EF4-FFF2-40B4-BE49-F238E27FC236}">
                <a16:creationId xmlns:a16="http://schemas.microsoft.com/office/drawing/2014/main" id="{82A05808-AD90-7EE3-1665-7BBC0837C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31890" y="2356981"/>
            <a:ext cx="802084" cy="80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64;p4">
            <a:extLst>
              <a:ext uri="{FF2B5EF4-FFF2-40B4-BE49-F238E27FC236}">
                <a16:creationId xmlns:a16="http://schemas.microsoft.com/office/drawing/2014/main" id="{5F599662-63BD-CA7D-F5E6-3885528FECF2}"/>
              </a:ext>
            </a:extLst>
          </p:cNvPr>
          <p:cNvSpPr txBox="1"/>
          <p:nvPr/>
        </p:nvSpPr>
        <p:spPr>
          <a:xfrm>
            <a:off x="5595922" y="2329098"/>
            <a:ext cx="3161635" cy="94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1400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I</a:t>
            </a:r>
            <a:r>
              <a:rPr lang="en-US" sz="1400" b="0" i="0" u="none" strike="noStrike" cap="none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 modulo </a:t>
            </a:r>
            <a:r>
              <a:rPr lang="en-US" sz="1400" b="1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NON</a:t>
            </a:r>
            <a:r>
              <a:rPr lang="en-US" sz="1400" b="0" i="0" u="none" strike="noStrike" cap="none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va</a:t>
            </a:r>
            <a:r>
              <a:rPr lang="en-US" sz="1400" b="0" i="0" u="none" strike="noStrike" cap="none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consegnato</a:t>
            </a:r>
            <a:r>
              <a:rPr lang="en-US" sz="1400" b="0" i="0" u="none" strike="noStrike" cap="none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e </a:t>
            </a:r>
            <a:r>
              <a:rPr lang="en-US" sz="1400" b="1" i="0" u="none" strike="noStrike" cap="none" dirty="0" err="1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rimane</a:t>
            </a:r>
            <a:r>
              <a:rPr lang="en-US" sz="1400" b="1" i="0" u="none" strike="noStrike" cap="none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1" i="0" u="none" strike="noStrike" cap="none" dirty="0" err="1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valido</a:t>
            </a:r>
            <a:r>
              <a:rPr lang="en-US" sz="1400" b="1" i="0" u="none" strike="noStrike" cap="none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anche</a:t>
            </a:r>
            <a:r>
              <a:rPr lang="en-US" sz="1400" b="0" i="0" u="none" strike="noStrike" cap="none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in </a:t>
            </a:r>
            <a:r>
              <a:rPr lang="en-US" sz="1400" b="0" i="0" u="none" strike="noStrike" cap="none" dirty="0" err="1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caso</a:t>
            </a:r>
            <a:r>
              <a:rPr lang="en-US" sz="1400" b="0" i="0" u="none" strike="noStrike" cap="none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di </a:t>
            </a:r>
            <a:r>
              <a:rPr lang="it-IT" sz="1400" b="0" i="0" u="none" strike="noStrike" cap="none" dirty="0">
                <a:solidFill>
                  <a:srgbClr val="3E51C6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annullamento della domanda di laurea</a:t>
            </a:r>
            <a:endParaRPr sz="800" b="0" i="0" u="none" strike="noStrike" cap="none" dirty="0">
              <a:solidFill>
                <a:srgbClr val="3E51C6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8" name="Google Shape;167;p4">
            <a:extLst>
              <a:ext uri="{FF2B5EF4-FFF2-40B4-BE49-F238E27FC236}">
                <a16:creationId xmlns:a16="http://schemas.microsoft.com/office/drawing/2014/main" id="{D4B5254B-3646-835F-CDFC-73C6A704E89B}"/>
              </a:ext>
            </a:extLst>
          </p:cNvPr>
          <p:cNvSpPr txBox="1"/>
          <p:nvPr/>
        </p:nvSpPr>
        <p:spPr>
          <a:xfrm>
            <a:off x="5761097" y="3646842"/>
            <a:ext cx="3057226" cy="1055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1400" b="1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D</a:t>
            </a:r>
            <a:r>
              <a:rPr lang="en-US" sz="1400" b="1" i="0" u="none" strike="noStrike" cap="none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iscussione</a:t>
            </a:r>
            <a:r>
              <a:rPr lang="en-US" sz="1400" b="1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1" i="0" u="none" strike="noStrike" cap="none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sulla</a:t>
            </a:r>
            <a:r>
              <a:rPr lang="en-US" sz="1400" b="1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1" i="0" u="none" strike="noStrike" cap="none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letteratura</a:t>
            </a:r>
            <a:r>
              <a:rPr lang="en-US" sz="1400" b="1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di un </a:t>
            </a:r>
            <a:r>
              <a:rPr lang="en-US" sz="1400" b="0" i="0" u="none" strike="noStrike" cap="none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determinato</a:t>
            </a:r>
            <a:r>
              <a:rPr lang="en-US" sz="1400" b="0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argomento</a:t>
            </a:r>
            <a:r>
              <a:rPr lang="en-US" sz="1400" b="0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(</a:t>
            </a:r>
            <a:r>
              <a:rPr lang="en-US" sz="1400" b="0" i="0" u="none" strike="noStrike" cap="none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raramente</a:t>
            </a:r>
            <a:r>
              <a:rPr lang="en-US" sz="1400" b="0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progetto</a:t>
            </a:r>
            <a:r>
              <a:rPr lang="en-US" sz="1400" b="0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di </a:t>
            </a:r>
            <a:r>
              <a:rPr lang="en-US" sz="1400" b="0" i="0" u="none" strike="noStrike" cap="none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ricerca</a:t>
            </a:r>
            <a:r>
              <a:rPr lang="en-US" sz="1400" b="0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empirica</a:t>
            </a:r>
            <a:r>
              <a:rPr lang="en-US" sz="1400" b="0" i="0" u="none" strike="noStrike" cap="none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)</a:t>
            </a:r>
            <a:endParaRPr sz="800" b="0" i="0" u="none" strike="noStrike" cap="none" dirty="0">
              <a:solidFill>
                <a:srgbClr val="008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FAF7F3A6-B4D3-302D-C548-AE5CFB0B5F25}"/>
              </a:ext>
            </a:extLst>
          </p:cNvPr>
          <p:cNvSpPr/>
          <p:nvPr/>
        </p:nvSpPr>
        <p:spPr>
          <a:xfrm>
            <a:off x="1072243" y="2182584"/>
            <a:ext cx="3418114" cy="1284515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AE8216F9-6BF8-BA39-1C61-7DE064489E64}"/>
              </a:ext>
            </a:extLst>
          </p:cNvPr>
          <p:cNvCxnSpPr>
            <a:stCxn id="9" idx="3"/>
          </p:cNvCxnSpPr>
          <p:nvPr/>
        </p:nvCxnSpPr>
        <p:spPr>
          <a:xfrm flipV="1">
            <a:off x="4490357" y="2824841"/>
            <a:ext cx="446976" cy="1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1184FD37-C932-7655-5EA0-6AED73B668A0}"/>
              </a:ext>
            </a:extLst>
          </p:cNvPr>
          <p:cNvSpPr/>
          <p:nvPr/>
        </p:nvSpPr>
        <p:spPr>
          <a:xfrm>
            <a:off x="1077047" y="3651630"/>
            <a:ext cx="3418114" cy="100201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0196B649-52C6-1E82-0583-7D2F36A25971}"/>
              </a:ext>
            </a:extLst>
          </p:cNvPr>
          <p:cNvCxnSpPr/>
          <p:nvPr/>
        </p:nvCxnSpPr>
        <p:spPr>
          <a:xfrm flipV="1">
            <a:off x="4495161" y="4152637"/>
            <a:ext cx="446976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segno di attenzione o avvertimento segno esclamativo di attenzione, vettore  di pericolo triangolo giallo illustrazione vettoriale d'archivio 9102039  Arte vettoriale a Vecteezy">
            <a:extLst>
              <a:ext uri="{FF2B5EF4-FFF2-40B4-BE49-F238E27FC236}">
                <a16:creationId xmlns:a16="http://schemas.microsoft.com/office/drawing/2014/main" id="{1EE83F9C-E624-4410-A7F3-1213B0628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51083" y="3731333"/>
            <a:ext cx="802084" cy="80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DC4EB06-10C5-A266-4E68-112A4F5574A4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PROVA FINALE 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273095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FB856-83A5-29B2-90E3-E4FEB9FF5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89;p5">
            <a:extLst>
              <a:ext uri="{FF2B5EF4-FFF2-40B4-BE49-F238E27FC236}">
                <a16:creationId xmlns:a16="http://schemas.microsoft.com/office/drawing/2014/main" id="{C5263B5F-1A66-E22D-811F-90B4F6B2D04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40079" y="3457433"/>
            <a:ext cx="1287493" cy="128749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6F3B86FE-8D27-F6A0-64F2-DDCE3B242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Procedura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(2) </a:t>
            </a:r>
            <a:endParaRPr lang="en-US" sz="9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B02A08F-9622-B073-C350-654623E48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DC60EFD7-2DDA-6429-AA76-7A240B286E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6588" y="1279593"/>
            <a:ext cx="8657715" cy="2481895"/>
          </a:xfrm>
        </p:spPr>
        <p:txBody>
          <a:bodyPr/>
          <a:lstStyle/>
          <a:p>
            <a:pPr marL="355600" lvl="1" indent="-333375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it-IT" sz="1400" b="1" dirty="0">
                <a:solidFill>
                  <a:srgbClr val="000000"/>
                </a:solidFill>
                <a:cs typeface="Calibri"/>
                <a:sym typeface="Calibri"/>
              </a:rPr>
              <a:t>Modulo di attribuzione docente tutor</a:t>
            </a:r>
            <a: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  <a:t> </a:t>
            </a:r>
            <a:b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</a:br>
            <a: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  <a:t>(+ scaricare da SOL attestato esami + quelli non verbalizzati)</a:t>
            </a:r>
            <a:endParaRPr lang="it-IT" sz="1400" dirty="0">
              <a:solidFill>
                <a:srgbClr val="000000"/>
              </a:solidFill>
              <a:cs typeface="Arial"/>
              <a:sym typeface="Arial"/>
            </a:endParaRPr>
          </a:p>
          <a:p>
            <a:pPr marL="355600" lvl="1" indent="-333375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  <a:t>Consultare </a:t>
            </a:r>
            <a:r>
              <a:rPr lang="it-IT" sz="1400" b="1" dirty="0">
                <a:solidFill>
                  <a:srgbClr val="000000"/>
                </a:solidFill>
                <a:cs typeface="Calibri"/>
                <a:sym typeface="Calibri"/>
              </a:rPr>
              <a:t>calendario didattico</a:t>
            </a:r>
            <a: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  <a:t>, nella voce “Apertura”, andare a “Servizi online” alla voce “</a:t>
            </a:r>
            <a:r>
              <a:rPr lang="it-IT" sz="1400" u="sng" dirty="0">
                <a:solidFill>
                  <a:srgbClr val="004C7F"/>
                </a:solidFill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Inserimento domanda di tesi di laurea</a:t>
            </a:r>
            <a: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  <a:t>” per</a:t>
            </a:r>
            <a:r>
              <a:rPr lang="it-IT" sz="1400" b="1" dirty="0">
                <a:solidFill>
                  <a:srgbClr val="000000"/>
                </a:solidFill>
                <a:cs typeface="Calibri"/>
                <a:sym typeface="Calibri"/>
              </a:rPr>
              <a:t> presentare domanda di tesi online</a:t>
            </a:r>
            <a: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  <a:t>.</a:t>
            </a:r>
            <a:endParaRPr lang="it-IT" sz="1400" dirty="0">
              <a:solidFill>
                <a:srgbClr val="000000"/>
              </a:solidFill>
              <a:cs typeface="Arial"/>
              <a:sym typeface="Arial"/>
            </a:endParaRPr>
          </a:p>
          <a:p>
            <a:pPr marL="355600" lvl="1" indent="-333375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it-IT" sz="1400" b="1" dirty="0">
                <a:solidFill>
                  <a:srgbClr val="000000"/>
                </a:solidFill>
                <a:cs typeface="Calibri"/>
                <a:sym typeface="Calibri"/>
              </a:rPr>
              <a:t>Inviare elaborato alla commissione</a:t>
            </a:r>
            <a: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  <a:t> quando questa viene pubblicata e, se richiesto, portare una copia cartacea. </a:t>
            </a:r>
            <a:endParaRPr lang="it-IT" sz="140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Google Shape;188;p5">
            <a:extLst>
              <a:ext uri="{FF2B5EF4-FFF2-40B4-BE49-F238E27FC236}">
                <a16:creationId xmlns:a16="http://schemas.microsoft.com/office/drawing/2014/main" id="{35674C2C-3F82-7C65-5C82-92EAFB878AC2}"/>
              </a:ext>
            </a:extLst>
          </p:cNvPr>
          <p:cNvSpPr txBox="1"/>
          <p:nvPr/>
        </p:nvSpPr>
        <p:spPr>
          <a:xfrm>
            <a:off x="1024619" y="3781925"/>
            <a:ext cx="5908367" cy="581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963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Per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ulteriori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chiarimenti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visitare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il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seguente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LINK: </a:t>
            </a:r>
            <a:r>
              <a:rPr lang="en-US" sz="1400" b="0" i="0" u="sng" strike="noStrike" cap="none" dirty="0">
                <a:solidFill>
                  <a:srgbClr val="004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https://www.psicologia.unifi.it/vp-465-domanda-di-laurea.html</a:t>
            </a:r>
            <a:endParaRPr sz="8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endParaRPr sz="1400" b="0" i="0" u="sng" strike="noStrike" cap="none" dirty="0">
              <a:solidFill>
                <a:srgbClr val="004C7F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7557F3F-7080-E2E4-D64B-8D7713094174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PROVA FINALE </a:t>
            </a:r>
            <a:endParaRPr lang="it-IT" sz="20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00573F4-18C8-C5A0-6919-EC7D98810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387" y="1206362"/>
            <a:ext cx="773540" cy="77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631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60883-C112-B893-DAC6-D3706787A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CA4FB39-A7DC-0725-72C8-94AF30933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783756"/>
            <a:ext cx="8103948" cy="640944"/>
          </a:xfrm>
        </p:spPr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Annullamento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della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domanda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di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laurea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en-US" sz="9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B6EE19F-823F-3F92-7BA4-92E0042DC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904EB55-2699-6CE7-4E3E-5C8FD71545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5677" y="1311703"/>
            <a:ext cx="8400537" cy="3048041"/>
          </a:xfrm>
        </p:spPr>
        <p:txBody>
          <a:bodyPr/>
          <a:lstStyle/>
          <a:p>
            <a:pPr marL="22225" lvl="1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r>
              <a:rPr lang="it-IT" dirty="0"/>
              <a:t>Se il laureando non ha sostenuto tutti gli esami previsti dal proprio piano di studi approvato oppure non ha completato la tesi, deve rientrare nell'applicativo, </a:t>
            </a:r>
            <a:r>
              <a:rPr lang="it-IT" b="1" dirty="0"/>
              <a:t>ANNULLARE</a:t>
            </a:r>
            <a:r>
              <a:rPr lang="it-IT" dirty="0"/>
              <a:t> la domanda e ripresentarla in una sessione successiva. </a:t>
            </a:r>
            <a:r>
              <a:rPr lang="it-IT" dirty="0">
                <a:solidFill>
                  <a:srgbClr val="000000"/>
                </a:solidFill>
                <a:cs typeface="Arial"/>
                <a:sym typeface="Arial"/>
              </a:rPr>
              <a:t>Lo stato della domanda di tesi risulterà quindi «Annullata».</a:t>
            </a:r>
            <a:endParaRPr lang="it-IT" dirty="0"/>
          </a:p>
          <a:p>
            <a:pPr marL="22225" lvl="1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endParaRPr lang="it-IT" sz="1400" dirty="0">
              <a:solidFill>
                <a:srgbClr val="000000"/>
              </a:solidFill>
              <a:cs typeface="Arial"/>
              <a:sym typeface="Arial"/>
            </a:endParaRPr>
          </a:p>
          <a:p>
            <a:pPr marL="22225" lvl="1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r>
              <a:rPr lang="it-IT" u="sng" dirty="0"/>
              <a:t>Non sarà così più possibile presentare domanda per quella sessione</a:t>
            </a:r>
            <a:r>
              <a:rPr lang="it-IT" dirty="0"/>
              <a:t>, ma solo per un’altra sessione come da calendario della scuola.</a:t>
            </a:r>
          </a:p>
          <a:p>
            <a:pPr marL="22225" lvl="1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endParaRPr lang="it-IT" sz="1400" dirty="0">
              <a:solidFill>
                <a:srgbClr val="000000"/>
              </a:solidFill>
              <a:cs typeface="Arial"/>
              <a:sym typeface="Arial"/>
            </a:endParaRPr>
          </a:p>
          <a:p>
            <a:pPr marL="22225" lvl="1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r>
              <a:rPr lang="it-IT" dirty="0"/>
              <a:t>L'annullamento della domanda è possibile </a:t>
            </a:r>
            <a:r>
              <a:rPr lang="it-IT" b="1" dirty="0"/>
              <a:t>DOPO che il relatore ha approvato la domanda di tesi </a:t>
            </a:r>
            <a:r>
              <a:rPr lang="it-IT" dirty="0"/>
              <a:t>e </a:t>
            </a:r>
            <a:r>
              <a:rPr lang="it-IT" b="1" dirty="0"/>
              <a:t>PRIMA che questa sia stata chiusa e presentata</a:t>
            </a:r>
            <a:r>
              <a:rPr lang="it-IT" dirty="0"/>
              <a:t>.</a:t>
            </a:r>
          </a:p>
          <a:p>
            <a:pPr marL="22225" lvl="1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endParaRPr lang="it-IT" sz="140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BAA6D86-C62D-3997-E933-697260BF6854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PROVA FINALE 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3214355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5087A-3071-A046-7385-CB3F8F99B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537BA61-6F30-C199-16CF-73B8BED6D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Valutazione</a:t>
            </a:r>
            <a:endParaRPr lang="en-US" sz="9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F98D0F96-A09B-2BE7-3F2D-7F6D0A5EA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B27AD3B-632D-CD49-3FDA-17E5AD4676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375" y="1172374"/>
            <a:ext cx="8103948" cy="2481895"/>
          </a:xfrm>
        </p:spPr>
        <p:txBody>
          <a:bodyPr/>
          <a:lstStyle/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  <a:t>Valutazione in</a:t>
            </a:r>
            <a:r>
              <a:rPr lang="it-IT" sz="1400" b="1" dirty="0">
                <a:solidFill>
                  <a:srgbClr val="000000"/>
                </a:solidFill>
                <a:cs typeface="Calibri"/>
                <a:sym typeface="Calibri"/>
              </a:rPr>
              <a:t> centodecimi</a:t>
            </a:r>
            <a:r>
              <a:rPr lang="it-IT" sz="1400" dirty="0">
                <a:solidFill>
                  <a:srgbClr val="000000"/>
                </a:solidFill>
                <a:cs typeface="Calibri"/>
                <a:sym typeface="Calibri"/>
              </a:rPr>
              <a:t>, con eventuale menzione all’unanimità della lode (punteggio minimo 66/110).</a:t>
            </a:r>
            <a:endParaRPr lang="it-IT" sz="800" dirty="0">
              <a:solidFill>
                <a:srgbClr val="000000"/>
              </a:solidFill>
              <a:cs typeface="Arial"/>
              <a:sym typeface="Arial"/>
            </a:endParaRPr>
          </a:p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endParaRPr lang="it-IT" sz="140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Google Shape;188;p5">
            <a:extLst>
              <a:ext uri="{FF2B5EF4-FFF2-40B4-BE49-F238E27FC236}">
                <a16:creationId xmlns:a16="http://schemas.microsoft.com/office/drawing/2014/main" id="{C469F062-827F-1C6B-1CFA-1FA9A6929015}"/>
              </a:ext>
            </a:extLst>
          </p:cNvPr>
          <p:cNvSpPr txBox="1"/>
          <p:nvPr/>
        </p:nvSpPr>
        <p:spPr>
          <a:xfrm>
            <a:off x="467587" y="2052751"/>
            <a:ext cx="6764784" cy="581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16706" lvl="1">
              <a:buClr>
                <a:srgbClr val="000000"/>
              </a:buClr>
              <a:buSzPts val="3499"/>
            </a:pPr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Per il </a:t>
            </a:r>
            <a:r>
              <a:rPr lang="it-IT" sz="1400" b="1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calcolo del voto di partenza </a:t>
            </a:r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consultare il seguente link:</a:t>
            </a:r>
            <a:r>
              <a:rPr lang="it-IT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it-IT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https://www.unifi.it/sites/default/files/202407/formula_media_esame_di_laurea.pdf</a:t>
            </a:r>
            <a:r>
              <a:rPr lang="it-IT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endParaRPr sz="1400" b="0" i="0" u="sng" strike="noStrike" cap="none" dirty="0">
              <a:solidFill>
                <a:srgbClr val="004C7F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002405-EB25-D87B-FE86-8EA992D60C92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PROVA FINALE </a:t>
            </a:r>
            <a:endParaRPr lang="it-IT" sz="2000" b="1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01A597C-3602-280B-D770-101C54A33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9159" y="1946372"/>
            <a:ext cx="933898" cy="93389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061BE72-3AB6-24BC-23D0-7872764E1CD1}"/>
              </a:ext>
            </a:extLst>
          </p:cNvPr>
          <p:cNvSpPr txBox="1"/>
          <p:nvPr/>
        </p:nvSpPr>
        <p:spPr>
          <a:xfrm>
            <a:off x="1056092" y="2803559"/>
            <a:ext cx="7807633" cy="1971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3410" lvl="1" indent="-316704">
              <a:lnSpc>
                <a:spcPct val="180022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</a:pPr>
            <a:r>
              <a:rPr lang="it-IT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2 punti per chi consegue la laurea entro 3 anni e 6 mesi dall’immatricolazione</a:t>
            </a:r>
          </a:p>
          <a:p>
            <a:pPr marL="633410" lvl="1" indent="-316704">
              <a:lnSpc>
                <a:spcPct val="180022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</a:pPr>
            <a:r>
              <a:rPr lang="it-IT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0,25 punti a lode (max 2 punti) </a:t>
            </a:r>
            <a:endParaRPr lang="it-IT" sz="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633410" lvl="1" indent="-316704">
              <a:lnSpc>
                <a:spcPct val="180022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</a:pPr>
            <a:r>
              <a:rPr lang="it-IT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1 punto per ogni esperienza Erasmus (almeno 12 cfu conseguiti)</a:t>
            </a:r>
            <a:endParaRPr lang="it-IT" sz="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633410" lvl="1" indent="-316704">
              <a:lnSpc>
                <a:spcPct val="180022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</a:pPr>
            <a:r>
              <a:rPr lang="it-IT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1 punto per gli Studenti Tutor (senza borsa MIUR) che svolgono un numero di almeno 20 incontri e di 2 punti per coloro che svolgono almeno 40 incontri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3DDCD21-9F89-3FEC-BE58-F4D1D0C97562}"/>
              </a:ext>
            </a:extLst>
          </p:cNvPr>
          <p:cNvSpPr txBox="1"/>
          <p:nvPr/>
        </p:nvSpPr>
        <p:spPr>
          <a:xfrm>
            <a:off x="33488" y="3508003"/>
            <a:ext cx="1276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PUNTI BONUS</a:t>
            </a:r>
          </a:p>
        </p:txBody>
      </p:sp>
      <p:sp>
        <p:nvSpPr>
          <p:cNvPr id="5" name="Parentesi graffa aperta 4">
            <a:extLst>
              <a:ext uri="{FF2B5EF4-FFF2-40B4-BE49-F238E27FC236}">
                <a16:creationId xmlns:a16="http://schemas.microsoft.com/office/drawing/2014/main" id="{7A3CA3CB-3B07-91EA-DD50-7B62AA27F0E8}"/>
              </a:ext>
            </a:extLst>
          </p:cNvPr>
          <p:cNvSpPr/>
          <p:nvPr/>
        </p:nvSpPr>
        <p:spPr>
          <a:xfrm>
            <a:off x="1240973" y="2923814"/>
            <a:ext cx="228600" cy="1811473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3872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DAE1A-A037-7B86-D4AE-3731DD757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DEF2FF8-1DAB-3696-CD6B-78EC45DCB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8002"/>
              </a:lnSpc>
              <a:spcBef>
                <a:spcPts val="0"/>
              </a:spcBef>
              <a:buClr>
                <a:srgbClr val="000000"/>
              </a:buClr>
              <a:buSzPts val="3599"/>
            </a:pP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Struttura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dell’elaborato</a:t>
            </a:r>
            <a:r>
              <a:rPr lang="en-US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(1)</a:t>
            </a:r>
            <a:endParaRPr lang="en-US" sz="9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1F1CD64-4644-CEC6-EE8B-A718AE794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83935C5-6315-4A3F-0023-9E8C358004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125" y="1259889"/>
            <a:ext cx="6253354" cy="2481895"/>
          </a:xfrm>
        </p:spPr>
        <p:txBody>
          <a:bodyPr/>
          <a:lstStyle/>
          <a:p>
            <a:pPr marL="663417" lvl="1" indent="-331708">
              <a:lnSpc>
                <a:spcPct val="183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it-IT" sz="1600" dirty="0">
                <a:cs typeface="Calibri"/>
                <a:sym typeface="Calibri"/>
              </a:rPr>
              <a:t>Titolo (Inglese-Italiano) </a:t>
            </a:r>
            <a:endParaRPr lang="it-IT" sz="900" dirty="0">
              <a:cs typeface="Arial"/>
              <a:sym typeface="Arial"/>
            </a:endParaRPr>
          </a:p>
          <a:p>
            <a:pPr marL="663417" lvl="1" indent="-331708">
              <a:lnSpc>
                <a:spcPct val="183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it-IT" sz="1600" dirty="0">
                <a:cs typeface="Calibri"/>
                <a:sym typeface="Calibri"/>
              </a:rPr>
              <a:t>Indice </a:t>
            </a:r>
            <a:endParaRPr lang="it-IT" sz="900" dirty="0">
              <a:cs typeface="Arial"/>
              <a:sym typeface="Arial"/>
            </a:endParaRPr>
          </a:p>
          <a:p>
            <a:pPr marL="663417" lvl="1" indent="-331708">
              <a:lnSpc>
                <a:spcPct val="183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it-IT" sz="1600" dirty="0">
                <a:cs typeface="Calibri"/>
                <a:sym typeface="Calibri"/>
              </a:rPr>
              <a:t>Introduzione </a:t>
            </a:r>
            <a:endParaRPr lang="it-IT" sz="900" dirty="0">
              <a:cs typeface="Arial"/>
              <a:sym typeface="Arial"/>
            </a:endParaRPr>
          </a:p>
          <a:p>
            <a:pPr marL="663417" lvl="1" indent="-331708">
              <a:lnSpc>
                <a:spcPct val="183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it-IT" sz="1600" dirty="0">
                <a:cs typeface="Calibri"/>
                <a:sym typeface="Calibri"/>
              </a:rPr>
              <a:t>Trattazione (capitoli e paragrafi) </a:t>
            </a:r>
            <a:endParaRPr lang="it-IT" sz="900" dirty="0">
              <a:cs typeface="Arial"/>
              <a:sym typeface="Arial"/>
            </a:endParaRPr>
          </a:p>
          <a:p>
            <a:pPr marL="663417" lvl="1" indent="-331708">
              <a:lnSpc>
                <a:spcPct val="183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it-IT" sz="1600" dirty="0">
                <a:cs typeface="Calibri"/>
                <a:sym typeface="Calibri"/>
              </a:rPr>
              <a:t>Conclusione </a:t>
            </a:r>
            <a:endParaRPr lang="it-IT" sz="900" dirty="0">
              <a:cs typeface="Arial"/>
              <a:sym typeface="Arial"/>
            </a:endParaRPr>
          </a:p>
          <a:p>
            <a:pPr marL="663417" lvl="1" indent="-331708">
              <a:lnSpc>
                <a:spcPct val="183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/>
              <a:buChar char="•"/>
            </a:pPr>
            <a:r>
              <a:rPr lang="it-IT" sz="1600" dirty="0">
                <a:cs typeface="Calibri"/>
                <a:sym typeface="Calibri"/>
              </a:rPr>
              <a:t>Bibliografia</a:t>
            </a:r>
            <a:endParaRPr lang="it-IT" sz="900" dirty="0">
              <a:cs typeface="Arial"/>
              <a:sym typeface="Arial"/>
            </a:endParaRPr>
          </a:p>
          <a:p>
            <a:pPr marL="22225" lvl="1" indent="0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endParaRPr lang="it-IT" sz="1600" dirty="0">
              <a:cs typeface="Arial"/>
              <a:sym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53BCCD-9F54-B1E4-7039-DEA5E0182D54}"/>
              </a:ext>
            </a:extLst>
          </p:cNvPr>
          <p:cNvSpPr txBox="1"/>
          <p:nvPr/>
        </p:nvSpPr>
        <p:spPr>
          <a:xfrm>
            <a:off x="2478989" y="239842"/>
            <a:ext cx="4574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PROVA FINALE </a:t>
            </a:r>
            <a:endParaRPr lang="it-IT" sz="2000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EDBB2E6-C2E1-E7D4-016C-70B6B9564B4D}"/>
              </a:ext>
            </a:extLst>
          </p:cNvPr>
          <p:cNvSpPr txBox="1"/>
          <p:nvPr/>
        </p:nvSpPr>
        <p:spPr>
          <a:xfrm>
            <a:off x="714375" y="4060985"/>
            <a:ext cx="379077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</a:rPr>
              <a:t>Qui puoi scaricare il frontespizio di tesi: </a:t>
            </a:r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https://www.psicologia.unifi.it/vp-136-prova-finale.html</a:t>
            </a:r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1" name="Immagine 10" descr="Immagine che contiene modello, punto, pixel, monocromatico&#10;&#10;Il contenuto generato dall'IA potrebbe non essere corretto.">
            <a:extLst>
              <a:ext uri="{FF2B5EF4-FFF2-40B4-BE49-F238E27FC236}">
                <a16:creationId xmlns:a16="http://schemas.microsoft.com/office/drawing/2014/main" id="{B5522EEE-6ADD-96B8-F929-BBDE879EC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147" y="4039699"/>
            <a:ext cx="781235" cy="781235"/>
          </a:xfrm>
          <a:prstGeom prst="rect">
            <a:avLst/>
          </a:prstGeom>
        </p:spPr>
      </p:pic>
      <p:pic>
        <p:nvPicPr>
          <p:cNvPr id="13" name="Immagine 12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B586A9EA-DF90-B17B-3654-3E8E328DC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7688" y="1091815"/>
            <a:ext cx="2451937" cy="3471584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84470810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UniFI">
  <a:themeElements>
    <a:clrScheme name="UNIFI 2025">
      <a:dk1>
        <a:srgbClr val="000000"/>
      </a:dk1>
      <a:lt1>
        <a:srgbClr val="FEFFFF"/>
      </a:lt1>
      <a:dk2>
        <a:srgbClr val="000000"/>
      </a:dk2>
      <a:lt2>
        <a:srgbClr val="FFFFFF"/>
      </a:lt2>
      <a:accent1>
        <a:srgbClr val="004C7E"/>
      </a:accent1>
      <a:accent2>
        <a:srgbClr val="6D8AAF"/>
      </a:accent2>
      <a:accent3>
        <a:srgbClr val="455C79"/>
      </a:accent3>
      <a:accent4>
        <a:srgbClr val="273583"/>
      </a:accent4>
      <a:accent5>
        <a:srgbClr val="A64040"/>
      </a:accent5>
      <a:accent6>
        <a:srgbClr val="931B17"/>
      </a:accent6>
      <a:hlink>
        <a:srgbClr val="004C7E"/>
      </a:hlink>
      <a:folHlink>
        <a:srgbClr val="840103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" id="{F08F80F9-2B5C-1F48-BD1C-1291D8F9AB84}" vid="{561D39FE-6784-7241-80A2-514BA69D0DD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UniFI</Template>
  <TotalTime>1994</TotalTime>
  <Words>1709</Words>
  <Application>Microsoft Office PowerPoint</Application>
  <PresentationFormat>Presentazione su schermo (16:9)</PresentationFormat>
  <Paragraphs>211</Paragraphs>
  <Slides>32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1" baseType="lpstr">
      <vt:lpstr>Arial</vt:lpstr>
      <vt:lpstr>Calibri</vt:lpstr>
      <vt:lpstr>Courier New</vt:lpstr>
      <vt:lpstr>Fira Sans</vt:lpstr>
      <vt:lpstr>Montserrat</vt:lpstr>
      <vt:lpstr>Open Sans</vt:lpstr>
      <vt:lpstr>Verdana</vt:lpstr>
      <vt:lpstr>Wingdings</vt:lpstr>
      <vt:lpstr>Template UniFI</vt:lpstr>
      <vt:lpstr>PROVA FINALE</vt:lpstr>
      <vt:lpstr>LE TUTOR DELL’ORIENTAMENTO</vt:lpstr>
      <vt:lpstr>LA GUIDA DELLA SCUOLA DI PSICOLOGIA </vt:lpstr>
      <vt:lpstr>Info generali  </vt:lpstr>
      <vt:lpstr>Procedura (1) </vt:lpstr>
      <vt:lpstr>Procedura (2) </vt:lpstr>
      <vt:lpstr>Annullamento della domanda di laurea </vt:lpstr>
      <vt:lpstr>Valutazione</vt:lpstr>
      <vt:lpstr>Struttura dell’elaborato (1)</vt:lpstr>
      <vt:lpstr>Struttura dell’elaborato (2)</vt:lpstr>
      <vt:lpstr>Citazioni nel testo</vt:lpstr>
      <vt:lpstr>Citazioni in bibliografia (dopo le conclusioni)</vt:lpstr>
      <vt:lpstr>Biblioteca di psicologia  Via di S. Salvi, 12 – Padiglione 26 – 50135 Firenze    </vt:lpstr>
      <vt:lpstr>Chiedi in biblioteca</vt:lpstr>
      <vt:lpstr>Obiettivo Tesi: la ricerca bibliografica nelle discipline umanistiche 2025-2026</vt:lpstr>
      <vt:lpstr>La ricerca bibliografica per la tesi in Psicologia</vt:lpstr>
      <vt:lpstr>Orari di apertura</vt:lpstr>
      <vt:lpstr>Dove cercare le fonti?</vt:lpstr>
      <vt:lpstr>Come trovare il professore/professoressa?</vt:lpstr>
      <vt:lpstr>Come cercare l’argomento?</vt:lpstr>
      <vt:lpstr>Uso consapevole dell’Intelligenza Artificiale</vt:lpstr>
      <vt:lpstr>Linee guida</vt:lpstr>
      <vt:lpstr>Linee guida</vt:lpstr>
      <vt:lpstr>Linee guida</vt:lpstr>
      <vt:lpstr>Linee guida</vt:lpstr>
      <vt:lpstr>Linee guida</vt:lpstr>
      <vt:lpstr>Uso appropriato dell’IA:</vt:lpstr>
      <vt:lpstr>Check-list per l’uso dell’IA nella tesi:</vt:lpstr>
      <vt:lpstr>Sessioni di laurea  A.A. 2025-2026</vt:lpstr>
      <vt:lpstr>Domande?</vt:lpstr>
      <vt:lpstr>Per ulteriori informazioni:  orientamentopsico@psicologia.unifi.it bibpsico@unifi.it psicologia.tesi.online@unifi.it</vt:lpstr>
      <vt:lpstr>Questionario di gradimento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della presentazione</dc:title>
  <dc:subject/>
  <dc:creator>Diego Brugnoni</dc:creator>
  <cp:keywords/>
  <dc:description/>
  <cp:lastModifiedBy>Sofia Santisi</cp:lastModifiedBy>
  <cp:revision>31</cp:revision>
  <dcterms:created xsi:type="dcterms:W3CDTF">2023-05-29T14:12:34Z</dcterms:created>
  <dcterms:modified xsi:type="dcterms:W3CDTF">2026-05-05T15:27:23Z</dcterms:modified>
  <cp:category/>
</cp:coreProperties>
</file>